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6" r:id="rId2"/>
    <p:sldId id="275" r:id="rId3"/>
    <p:sldId id="305" r:id="rId4"/>
    <p:sldId id="309" r:id="rId5"/>
    <p:sldId id="290" r:id="rId6"/>
    <p:sldId id="323" r:id="rId7"/>
    <p:sldId id="320" r:id="rId8"/>
    <p:sldId id="307" r:id="rId9"/>
    <p:sldId id="316" r:id="rId10"/>
    <p:sldId id="315" r:id="rId11"/>
    <p:sldId id="319" r:id="rId12"/>
    <p:sldId id="311" r:id="rId13"/>
    <p:sldId id="312" r:id="rId14"/>
    <p:sldId id="322" r:id="rId15"/>
    <p:sldId id="321" r:id="rId16"/>
    <p:sldId id="303" r:id="rId17"/>
    <p:sldId id="271" r:id="rId18"/>
  </p:sldIdLst>
  <p:sldSz cx="9144000" cy="6858000" type="screen4x3"/>
  <p:notesSz cx="9296400" cy="70104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942472B-6004-DB7D-8331-2BC1EDAAAB6B}" name="Zbyněk Semerád" initials="ZS" userId="S::z.semerad@svscr.cz::19bb4afe-a7fe-4ffb-aedb-30bc46fdbb7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84" autoAdjust="0"/>
    <p:restoredTop sz="86878" autoAdjust="0"/>
  </p:normalViewPr>
  <p:slideViewPr>
    <p:cSldViewPr>
      <p:cViewPr varScale="1">
        <p:scale>
          <a:sx n="99" d="100"/>
          <a:sy n="99" d="100"/>
        </p:scale>
        <p:origin x="190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28441" cy="351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265810" y="0"/>
            <a:ext cx="4028441" cy="351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06557-815F-4932-B005-2973607AB8DC}" type="datetimeFigureOut">
              <a:rPr lang="cs-CZ" smtClean="0"/>
              <a:t>30.01.2024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2" y="6658666"/>
            <a:ext cx="4028441" cy="351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265810" y="6658666"/>
            <a:ext cx="4028441" cy="351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2C3B0-F4B7-4BF5-9012-CF82CDE2B0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78542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28441" cy="3505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265810" y="0"/>
            <a:ext cx="4028441" cy="3505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1D07D67-2164-4CF0-8B01-F1D1FB162D41}" type="datetimeFigureOut">
              <a:rPr lang="cs-CZ"/>
              <a:pPr>
                <a:defRPr/>
              </a:pPr>
              <a:t>30.01.2024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894013" y="525463"/>
            <a:ext cx="3508375" cy="2630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29641" y="3329941"/>
            <a:ext cx="7437120" cy="3154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2" y="6658663"/>
            <a:ext cx="4028441" cy="3505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265810" y="6658663"/>
            <a:ext cx="4028441" cy="3505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1DF3F96-3515-4547-AF6B-DB98CFCBFFE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1552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DF3F96-3515-4547-AF6B-DB98CFCBFFEF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91856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- celkový pokles porážek hlavních kategorii zvířat (skot, prasata, drůbež: </a:t>
            </a:r>
            <a:r>
              <a:rPr lang="cs-CZ" dirty="0" err="1"/>
              <a:t>mezioročně</a:t>
            </a:r>
            <a:r>
              <a:rPr lang="cs-CZ" dirty="0"/>
              <a:t> o necelá 3 % ze 121.1 na 117,6 mil ks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DF3F96-3515-4547-AF6B-DB98CFCBFFEF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57926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DF3F96-3515-4547-AF6B-DB98CFCBFFEF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28849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DF3F96-3515-4547-AF6B-DB98CFCBFFEF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60761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DF3F96-3515-4547-AF6B-DB98CFCBFFEF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49536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DF3F96-3515-4547-AF6B-DB98CFCBFFEF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95118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DF3F96-3515-4547-AF6B-DB98CFCBFFEF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48566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 poslednímu bodu: Jak se mění podnebí a otepluje se, tak se začínají ve střední Evropě objevovat nákazy, které tu dříve nebyly. </a:t>
            </a:r>
            <a:r>
              <a:rPr lang="cs-CZ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Např. </a:t>
            </a:r>
            <a:r>
              <a:rPr lang="cs-CZ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hemoragické onemocnění skotu, které se dostalo Španělska, Francie a nyní už i do Švýcarska.</a:t>
            </a:r>
          </a:p>
          <a:p>
            <a:endParaRPr lang="cs-CZ" sz="1800" dirty="0">
              <a:solidFill>
                <a:srgbClr val="000000"/>
              </a:solidFill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DF3F96-3515-4547-AF6B-DB98CFCBFFEF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86103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DF3F96-3515-4547-AF6B-DB98CFCBFFEF}" type="slidenum">
              <a:rPr lang="cs-CZ" smtClean="0"/>
              <a:pPr>
                <a:defRPr/>
              </a:pPr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3158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DF3F96-3515-4547-AF6B-DB98CFCBFFEF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2562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 Personální obměna proběhla u 3 ředitelů KVS (</a:t>
            </a:r>
            <a:r>
              <a:rPr lang="cs-CZ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MěVS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</a:p>
          <a:p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 V letošním roce se uskuteční výběrová řízení na místa ředitelů jednotlivých odborů na ústředí i na KVS.</a:t>
            </a:r>
          </a:p>
          <a:p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Na základě novely zákona o státní službě je na tato služební místa stanoveno pětileté funkční období</a:t>
            </a:r>
          </a:p>
          <a:p>
            <a:r>
              <a:rPr lang="cs-CZ" sz="1800" dirty="0">
                <a:effectLst/>
                <a:latin typeface="Arial" panose="020B0604020202020204" pitchFamily="34" charset="0"/>
              </a:rPr>
              <a:t>- V roce 2022 celkové pokuty 27,2 mil Kč, meziroční snížení o 1,4 mil Kč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DF3F96-3515-4547-AF6B-DB98CFCBFFEF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0694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DF3F96-3515-4547-AF6B-DB98CFCBFFEF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8390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DF3F96-3515-4547-AF6B-DB98CFCBFFEF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2817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Pásma na Českolipsku bude možné zrušit v květnu (pokud tam v mezidobí nebude žádný další pozitivní nález).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DF3F96-3515-4547-AF6B-DB98CFCBFFEF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4198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DF3F96-3515-4547-AF6B-DB98CFCBFFEF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97391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- Celkový počet podnětů vztaženým ke kontrolám z roku 2023 bude pravděpodobně ještě růst</a:t>
            </a:r>
          </a:p>
          <a:p>
            <a:r>
              <a:rPr lang="cs-CZ" dirty="0"/>
              <a:t>- V loňském roce proběhl také do jisté míry zlomový soud s majitelem společnosti </a:t>
            </a:r>
            <a:r>
              <a:rPr lang="cs-CZ" dirty="0" err="1"/>
              <a:t>Ekochov</a:t>
            </a:r>
            <a:r>
              <a:rPr lang="cs-CZ" dirty="0"/>
              <a:t> u </a:t>
            </a:r>
            <a:r>
              <a:rPr lang="cs-CZ" b="0" i="0" dirty="0">
                <a:solidFill>
                  <a:srgbClr val="191919"/>
                </a:solidFill>
                <a:effectLst/>
                <a:latin typeface="Arial" panose="020B0604020202020204" pitchFamily="34" charset="0"/>
              </a:rPr>
              <a:t>Krajského soudu v Ústí nad Labem. Tresty 5 a 7 let nepodmíněně za týrání zvířat jsou nejvyšší v české historii.  Dobré tento případ připomenout a zmínit významnou roli SVS.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DF3F96-3515-4547-AF6B-DB98CFCBFFEF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1455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/>
              <a:t>- V roce 2022: 335 kontrol při přepravě potravin, se závadou. V roce 2023 331 kontrol, 51 se závadou. Spolupráce s celníky a PČR je v této oblasti velmi přínosná.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/>
              <a:t>Nejčastěji byly zjišťovány přestupky ve správné výrobní a hygienické praxi, označení výrobků, manipulaci s produkty, vedení dokumentace, čištění + sanitaci a sledovatelnosti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DF3F96-3515-4547-AF6B-DB98CFCBFFEF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5184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3212976"/>
            <a:ext cx="8064896" cy="14700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ts val="4500"/>
              </a:lnSpc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4725144"/>
            <a:ext cx="8064896" cy="50405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500"/>
              </a:lnSpc>
              <a:buNone/>
              <a:defRPr sz="30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0"/>
          </p:nvPr>
        </p:nvSpPr>
        <p:spPr>
          <a:xfrm>
            <a:off x="468313" y="5589588"/>
            <a:ext cx="8064127" cy="503237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1800" baseline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2987824" y="548680"/>
            <a:ext cx="5544616" cy="720080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Název organizace</a:t>
            </a:r>
          </a:p>
        </p:txBody>
      </p:sp>
    </p:spTree>
    <p:extLst>
      <p:ext uri="{BB962C8B-B14F-4D97-AF65-F5344CB8AC3E}">
        <p14:creationId xmlns:p14="http://schemas.microsoft.com/office/powerpoint/2010/main" val="2136440195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">
    <p:bg>
      <p:bgPr>
        <a:solidFill>
          <a:srgbClr val="007E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7544" y="3212976"/>
            <a:ext cx="8064896" cy="15001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500"/>
              </a:lnSpc>
              <a:buNone/>
              <a:defRPr sz="45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323680720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na 1 řád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824537"/>
          </a:xfrm>
          <a:prstGeom prst="rect">
            <a:avLst/>
          </a:prstGeom>
        </p:spPr>
        <p:txBody>
          <a:bodyPr/>
          <a:lstStyle>
            <a:lvl1pPr marL="360000" indent="-3600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―"/>
              <a:defRPr sz="2400"/>
            </a:lvl1pPr>
            <a:lvl2pPr marL="720000" indent="-360000" algn="l">
              <a:spcBef>
                <a:spcPts val="600"/>
              </a:spcBef>
              <a:defRPr sz="2400"/>
            </a:lvl2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2"/>
          </p:nvPr>
        </p:nvSpPr>
        <p:spPr>
          <a:xfrm>
            <a:off x="467544" y="908720"/>
            <a:ext cx="8219256" cy="6480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baseline="0">
                <a:solidFill>
                  <a:srgbClr val="007EC7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8" name="Picture 2" descr="C:\0\Grafický manuál - NEXA - styl SVS 2014\SVS_znacka_100%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9350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0869072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na 2 řád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167311"/>
            <a:ext cx="8229600" cy="4286026"/>
          </a:xfrm>
          <a:prstGeom prst="rect">
            <a:avLst/>
          </a:prstGeom>
        </p:spPr>
        <p:txBody>
          <a:bodyPr/>
          <a:lstStyle>
            <a:lvl1pPr marL="360000" indent="-3600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―"/>
              <a:defRPr sz="2400"/>
            </a:lvl1pPr>
            <a:lvl2pPr marL="720000" indent="-360000" algn="l">
              <a:spcBef>
                <a:spcPts val="600"/>
              </a:spcBef>
              <a:defRPr sz="2400"/>
            </a:lvl2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2"/>
          </p:nvPr>
        </p:nvSpPr>
        <p:spPr>
          <a:xfrm>
            <a:off x="467544" y="908720"/>
            <a:ext cx="8219256" cy="10801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baseline="0">
                <a:solidFill>
                  <a:srgbClr val="007EC7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8" name="Picture 2" descr="C:\0\Grafický manuál - NEXA - styl SVS 2014\SVS_znacka_100%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9350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0571598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2" r:id="rId3"/>
    <p:sldLayoutId id="2147483771" r:id="rId4"/>
  </p:sldLayoutIdLst>
  <p:transition spd="slow">
    <p:cover/>
  </p:transition>
  <p:hf sldNum="0" hdr="0" ftr="0" dt="0"/>
  <p:txStyles>
    <p:titleStyle>
      <a:lvl1pPr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 kern="1200" baseline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>
          <a:solidFill>
            <a:srgbClr val="007EC7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>
          <a:solidFill>
            <a:srgbClr val="007EC7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>
          <a:solidFill>
            <a:srgbClr val="007EC7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>
          <a:solidFill>
            <a:srgbClr val="007EC7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>
          <a:solidFill>
            <a:srgbClr val="007EC7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>
          <a:solidFill>
            <a:srgbClr val="007EC7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>
          <a:solidFill>
            <a:srgbClr val="007EC7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>
          <a:solidFill>
            <a:srgbClr val="007EC7"/>
          </a:solidFill>
          <a:latin typeface="Arial" charset="0"/>
          <a:cs typeface="Arial" charset="0"/>
        </a:defRPr>
      </a:lvl9pPr>
    </p:titleStyle>
    <p:bodyStyle>
      <a:lvl1pPr marL="539750" indent="-457200" algn="l" rtl="0" eaLnBrk="1" fontAlgn="base" hangingPunct="1">
        <a:lnSpc>
          <a:spcPts val="2500"/>
        </a:lnSpc>
        <a:spcBef>
          <a:spcPts val="600"/>
        </a:spcBef>
        <a:spcAft>
          <a:spcPts val="600"/>
        </a:spcAft>
        <a:buClr>
          <a:srgbClr val="007EC7"/>
        </a:buClr>
        <a:buFont typeface="Arial" charset="0"/>
        <a:buChar char="―"/>
        <a:defRPr sz="2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lnSpc>
          <a:spcPts val="2500"/>
        </a:lnSpc>
        <a:spcBef>
          <a:spcPts val="1800"/>
        </a:spcBef>
        <a:spcAft>
          <a:spcPts val="600"/>
        </a:spcAft>
        <a:buClr>
          <a:srgbClr val="007EC7"/>
        </a:buClr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ctrTitle"/>
          </p:nvPr>
        </p:nvSpPr>
        <p:spPr>
          <a:xfrm>
            <a:off x="467544" y="2348880"/>
            <a:ext cx="8064896" cy="2334121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cs-CZ" dirty="0"/>
              <a:t>Tisková konference</a:t>
            </a:r>
            <a:br>
              <a:rPr lang="cs-CZ" dirty="0"/>
            </a:br>
            <a:r>
              <a:rPr lang="cs-CZ" dirty="0"/>
              <a:t>k výsledkům dozorové činnosti Státní veterinární správy </a:t>
            </a:r>
            <a:br>
              <a:rPr lang="cs-CZ" dirty="0"/>
            </a:br>
            <a:r>
              <a:rPr lang="cs-CZ" dirty="0"/>
              <a:t>v roce 2023</a:t>
            </a:r>
            <a:br>
              <a:rPr lang="cs-CZ" dirty="0"/>
            </a:br>
            <a:br>
              <a:rPr lang="cs-CZ" dirty="0"/>
            </a:br>
            <a:br>
              <a:rPr lang="cs-CZ" sz="4800" dirty="0"/>
            </a:br>
            <a:r>
              <a:rPr lang="cs-CZ" dirty="0"/>
              <a:t> </a:t>
            </a:r>
            <a:br>
              <a:rPr lang="cs-CZ" b="0" dirty="0"/>
            </a:br>
            <a:endParaRPr lang="cs-CZ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72409" y="1556792"/>
            <a:ext cx="4414391" cy="496855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Zásadní rolí SVS je </a:t>
            </a:r>
            <a:r>
              <a:rPr lang="cs-CZ" sz="1600" b="1" dirty="0"/>
              <a:t>zajištění stálého dozoru na jatkách a tím zdravotní nezávadnosti masa</a:t>
            </a:r>
            <a:r>
              <a:rPr lang="cs-CZ" sz="1600" dirty="0"/>
              <a:t> a dalších živočišných produktů na domácím trhu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Na jatkách </a:t>
            </a:r>
            <a:r>
              <a:rPr lang="cs-CZ" sz="1600" dirty="0"/>
              <a:t>a ve zvěřinových závodech </a:t>
            </a:r>
            <a:r>
              <a:rPr lang="cs-CZ" sz="1600" b="1" dirty="0"/>
              <a:t>dozorovalo více než 400 veterinárních lékařů a techniků</a:t>
            </a: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Celkové porážky hlavních kategorií zvířat </a:t>
            </a:r>
            <a:r>
              <a:rPr lang="cs-CZ" sz="1600" dirty="0"/>
              <a:t>na českých jatkách loni meziročně mírně klesly </a:t>
            </a:r>
            <a:r>
              <a:rPr lang="cs-CZ" sz="1600" b="1" dirty="0"/>
              <a:t>na necelých 118 milionů kusů</a:t>
            </a: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16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400" dirty="0"/>
              <a:t>4. Oblast veterinární hygieny</a:t>
            </a:r>
          </a:p>
          <a:p>
            <a:r>
              <a:rPr lang="cs-CZ" sz="2400" dirty="0"/>
              <a:t>      </a:t>
            </a:r>
            <a:endParaRPr lang="cs-CZ" sz="2000" dirty="0"/>
          </a:p>
        </p:txBody>
      </p:sp>
      <p:sp>
        <p:nvSpPr>
          <p:cNvPr id="2" name="AutoShape 2" descr="Výsledek obrázku pro uzeniny"/>
          <p:cNvSpPr>
            <a:spLocks noChangeAspect="1" noChangeArrowheads="1"/>
          </p:cNvSpPr>
          <p:nvPr/>
        </p:nvSpPr>
        <p:spPr bwMode="auto">
          <a:xfrm>
            <a:off x="155574" y="-147370"/>
            <a:ext cx="3408313" cy="340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4" descr="Výsledek obrázku pro uzeniny"/>
          <p:cNvSpPr>
            <a:spLocks noChangeAspect="1" noChangeArrowheads="1"/>
          </p:cNvSpPr>
          <p:nvPr/>
        </p:nvSpPr>
        <p:spPr bwMode="auto">
          <a:xfrm>
            <a:off x="155575" y="-144463"/>
            <a:ext cx="3408312" cy="34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6" descr="Výsledek obrázku pro uzenin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6" name="Picture 2" descr="SVS podporuje vývoz českých firem do třetích zemí – Bezpečnost potravin">
            <a:extLst>
              <a:ext uri="{FF2B5EF4-FFF2-40B4-BE49-F238E27FC236}">
                <a16:creationId xmlns:a16="http://schemas.microsoft.com/office/drawing/2014/main" id="{61B14EA7-49CB-B94D-F22F-6BD6FB2CA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0968"/>
            <a:ext cx="4010536" cy="267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966460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556792"/>
            <a:ext cx="8075240" cy="4968553"/>
          </a:xfrm>
        </p:spPr>
        <p:txBody>
          <a:bodyPr/>
          <a:lstStyle/>
          <a:p>
            <a:pPr marL="0" indent="0">
              <a:buNone/>
            </a:pPr>
            <a:r>
              <a:rPr lang="cs-CZ" sz="1600" b="1" dirty="0">
                <a:solidFill>
                  <a:srgbClr val="007EC7"/>
                </a:solidFill>
              </a:rPr>
              <a:t>Počty veterinárně vyšetřených poražených zvířat: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Skotu</a:t>
            </a:r>
            <a:r>
              <a:rPr lang="cs-CZ" sz="1600" dirty="0"/>
              <a:t> bylo na jatkách veterinárně vyšetřeno </a:t>
            </a:r>
            <a:r>
              <a:rPr lang="cs-CZ" sz="1600" b="1" dirty="0"/>
              <a:t>243 712 ks </a:t>
            </a:r>
            <a:r>
              <a:rPr lang="cs-CZ" sz="1600" dirty="0"/>
              <a:t>(o 1,4 % více než v předchozím roce)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Prasat</a:t>
            </a:r>
            <a:r>
              <a:rPr lang="cs-CZ" sz="1600" dirty="0"/>
              <a:t> bylo na jatkách veterinárně vyšetřeno </a:t>
            </a:r>
            <a:r>
              <a:rPr lang="cs-CZ" sz="1600" b="1" dirty="0"/>
              <a:t>2 191 576 ks </a:t>
            </a:r>
            <a:r>
              <a:rPr lang="cs-CZ" sz="1600" dirty="0"/>
              <a:t>(o 4 % méně než v předchozím roce)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Kuřat</a:t>
            </a:r>
            <a:r>
              <a:rPr lang="cs-CZ" sz="1600" dirty="0"/>
              <a:t> bylo na porážkách veterinárně vyšetřeno </a:t>
            </a:r>
            <a:r>
              <a:rPr lang="cs-CZ" sz="1600" b="1" dirty="0"/>
              <a:t>115 188 286 ks </a:t>
            </a:r>
            <a:r>
              <a:rPr lang="cs-CZ" sz="1600" dirty="0"/>
              <a:t>(o 3 % méně než v předchozím roce)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16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Došlo ke zvýšení počtu skotu poraženého mimo jatky o 40 procent, </a:t>
            </a:r>
            <a:r>
              <a:rPr lang="cs-CZ" sz="1600" dirty="0"/>
              <a:t>od roku 2017 se počet ročně takto poražených zvířat více než ztrojnásobil –  zodpovědnější přístup chovatelů ke zvířatům, jež nemohou být přepravena na jatka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16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400" dirty="0"/>
              <a:t>4. Oblast veterinární hygieny</a:t>
            </a:r>
          </a:p>
          <a:p>
            <a:r>
              <a:rPr lang="cs-CZ" sz="2400" dirty="0"/>
              <a:t>      </a:t>
            </a:r>
            <a:endParaRPr lang="cs-CZ" sz="2000" dirty="0"/>
          </a:p>
        </p:txBody>
      </p:sp>
      <p:sp>
        <p:nvSpPr>
          <p:cNvPr id="2" name="AutoShape 2" descr="Výsledek obrázku pro uzeniny"/>
          <p:cNvSpPr>
            <a:spLocks noChangeAspect="1" noChangeArrowheads="1"/>
          </p:cNvSpPr>
          <p:nvPr/>
        </p:nvSpPr>
        <p:spPr bwMode="auto">
          <a:xfrm>
            <a:off x="155574" y="-147370"/>
            <a:ext cx="3408313" cy="340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4" descr="Výsledek obrázku pro uzeniny"/>
          <p:cNvSpPr>
            <a:spLocks noChangeAspect="1" noChangeArrowheads="1"/>
          </p:cNvSpPr>
          <p:nvPr/>
        </p:nvSpPr>
        <p:spPr bwMode="auto">
          <a:xfrm>
            <a:off x="155575" y="-144463"/>
            <a:ext cx="3408312" cy="34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6" descr="Výsledek obrázku pro uzenin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BB741505-7922-42BD-AC49-4BA22F359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199" y="470299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E4348EE6-66D8-C466-700F-157397CAD8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8956"/>
              </p:ext>
            </p:extLst>
          </p:nvPr>
        </p:nvGraphicFramePr>
        <p:xfrm>
          <a:off x="971599" y="5160198"/>
          <a:ext cx="7128793" cy="1149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7390">
                  <a:extLst>
                    <a:ext uri="{9D8B030D-6E8A-4147-A177-3AD203B41FA5}">
                      <a16:colId xmlns:a16="http://schemas.microsoft.com/office/drawing/2014/main" val="1348076181"/>
                    </a:ext>
                  </a:extLst>
                </a:gridCol>
                <a:gridCol w="727136">
                  <a:extLst>
                    <a:ext uri="{9D8B030D-6E8A-4147-A177-3AD203B41FA5}">
                      <a16:colId xmlns:a16="http://schemas.microsoft.com/office/drawing/2014/main" val="1801287076"/>
                    </a:ext>
                  </a:extLst>
                </a:gridCol>
                <a:gridCol w="727136">
                  <a:extLst>
                    <a:ext uri="{9D8B030D-6E8A-4147-A177-3AD203B41FA5}">
                      <a16:colId xmlns:a16="http://schemas.microsoft.com/office/drawing/2014/main" val="3984304488"/>
                    </a:ext>
                  </a:extLst>
                </a:gridCol>
                <a:gridCol w="727136">
                  <a:extLst>
                    <a:ext uri="{9D8B030D-6E8A-4147-A177-3AD203B41FA5}">
                      <a16:colId xmlns:a16="http://schemas.microsoft.com/office/drawing/2014/main" val="3003693919"/>
                    </a:ext>
                  </a:extLst>
                </a:gridCol>
                <a:gridCol w="727136">
                  <a:extLst>
                    <a:ext uri="{9D8B030D-6E8A-4147-A177-3AD203B41FA5}">
                      <a16:colId xmlns:a16="http://schemas.microsoft.com/office/drawing/2014/main" val="3438341042"/>
                    </a:ext>
                  </a:extLst>
                </a:gridCol>
                <a:gridCol w="725712">
                  <a:extLst>
                    <a:ext uri="{9D8B030D-6E8A-4147-A177-3AD203B41FA5}">
                      <a16:colId xmlns:a16="http://schemas.microsoft.com/office/drawing/2014/main" val="1006701802"/>
                    </a:ext>
                  </a:extLst>
                </a:gridCol>
                <a:gridCol w="725712">
                  <a:extLst>
                    <a:ext uri="{9D8B030D-6E8A-4147-A177-3AD203B41FA5}">
                      <a16:colId xmlns:a16="http://schemas.microsoft.com/office/drawing/2014/main" val="2267420975"/>
                    </a:ext>
                  </a:extLst>
                </a:gridCol>
                <a:gridCol w="721435">
                  <a:extLst>
                    <a:ext uri="{9D8B030D-6E8A-4147-A177-3AD203B41FA5}">
                      <a16:colId xmlns:a16="http://schemas.microsoft.com/office/drawing/2014/main" val="2849464390"/>
                    </a:ext>
                  </a:extLst>
                </a:gridCol>
              </a:tblGrid>
              <a:tr h="5518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51715728"/>
                  </a:ext>
                </a:extLst>
              </a:tr>
              <a:tr h="59729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Počet kusů skotu poraženého v hospodářství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2 231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1 042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3 507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5 143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4 737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5 524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7 705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698856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514613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484784"/>
            <a:ext cx="5184576" cy="476607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Mimořádná kontrolní akce – </a:t>
            </a:r>
            <a:r>
              <a:rPr lang="cs-CZ" sz="1600" b="1" dirty="0" err="1"/>
              <a:t>welfare</a:t>
            </a:r>
            <a:r>
              <a:rPr lang="cs-CZ" sz="1600" b="1" dirty="0"/>
              <a:t> na jatkách </a:t>
            </a:r>
            <a:r>
              <a:rPr lang="cs-CZ" sz="1600" dirty="0"/>
              <a:t>(červenec – září) byla </a:t>
            </a:r>
            <a:r>
              <a:rPr lang="cs-CZ" sz="1600" b="1" dirty="0"/>
              <a:t>zaměřena na jatka porážející nad 3 000 kusů domácích kopytníků ročně </a:t>
            </a:r>
            <a:r>
              <a:rPr lang="cs-CZ" sz="1600" dirty="0"/>
              <a:t>(skotu, ovcí, koz, prasat a lichokopytníků)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Důvodem vyhlášení akce byl podnět  na týrání zvířat </a:t>
            </a:r>
            <a:r>
              <a:rPr lang="cs-CZ" sz="1600" dirty="0"/>
              <a:t>na jatkách v Kraji Vysočina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V rámci akce bylo zkontrolováno 107 jateckých provozů. Ve dvou z nich byly zjištěny závady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V červnu</a:t>
            </a:r>
            <a:r>
              <a:rPr lang="cs-CZ" sz="1600" dirty="0"/>
              <a:t> byla provedena také velká</a:t>
            </a:r>
            <a:r>
              <a:rPr lang="cs-CZ" sz="1600" b="1" dirty="0"/>
              <a:t> kontrola odborné způsobilosti zaměstnanců na všech jatkách v ČR</a:t>
            </a:r>
            <a:r>
              <a:rPr lang="cs-CZ" sz="1600" dirty="0"/>
              <a:t>. Zkontrolováno </a:t>
            </a:r>
            <a:r>
              <a:rPr lang="cs-CZ" sz="1600" b="1" dirty="0"/>
              <a:t>229 jatek</a:t>
            </a:r>
            <a:r>
              <a:rPr lang="cs-CZ" sz="1600" dirty="0"/>
              <a:t>. Závady zjištěny </a:t>
            </a:r>
            <a:r>
              <a:rPr lang="cs-CZ" sz="1600" b="1" dirty="0"/>
              <a:t>v pěti </a:t>
            </a:r>
            <a:r>
              <a:rPr lang="cs-CZ" sz="1600" dirty="0"/>
              <a:t>z nich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Proběhly také </a:t>
            </a:r>
            <a:r>
              <a:rPr lang="cs-CZ" sz="1600" b="1" dirty="0"/>
              <a:t>mimořádné kontrolní akce zaměřené na drůbeží maso a vejce ze třetích zemí, původ drůbežích produktů a obsah hormonálních látek v kuřecím z Ukrajiny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16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400" dirty="0"/>
              <a:t>4. Oblast veterinární hygieny</a:t>
            </a:r>
          </a:p>
          <a:p>
            <a:r>
              <a:rPr lang="cs-CZ" sz="2400" dirty="0"/>
              <a:t>      </a:t>
            </a:r>
            <a:endParaRPr lang="cs-CZ" sz="2000" dirty="0"/>
          </a:p>
        </p:txBody>
      </p:sp>
      <p:sp>
        <p:nvSpPr>
          <p:cNvPr id="2" name="AutoShape 2" descr="Výsledek obrázku pro uzeniny"/>
          <p:cNvSpPr>
            <a:spLocks noChangeAspect="1" noChangeArrowheads="1"/>
          </p:cNvSpPr>
          <p:nvPr/>
        </p:nvSpPr>
        <p:spPr bwMode="auto">
          <a:xfrm>
            <a:off x="155574" y="-144463"/>
            <a:ext cx="3408313" cy="340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4" descr="Výsledek obrázku pro uzeniny"/>
          <p:cNvSpPr>
            <a:spLocks noChangeAspect="1" noChangeArrowheads="1"/>
          </p:cNvSpPr>
          <p:nvPr/>
        </p:nvSpPr>
        <p:spPr bwMode="auto">
          <a:xfrm>
            <a:off x="155575" y="-144463"/>
            <a:ext cx="3408312" cy="34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6" descr="Výsledek obrázku pro uzenin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6" name="Picture 2" descr="Státní veterinární ústav Jihlava - Vyšetřování hovězího masa na přítomnost  salmonel! V souvislosti s mimořádným veterinárním opatřením SVS na  vyšetřování všech zásilek hovězího masa původem z Polska nabízí SVÚ Jihlava  pro dovozce">
            <a:extLst>
              <a:ext uri="{FF2B5EF4-FFF2-40B4-BE49-F238E27FC236}">
                <a16:creationId xmlns:a16="http://schemas.microsoft.com/office/drawing/2014/main" id="{94C562E4-4CB9-73AD-D7E6-AEF5E1B5B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843" y="3186039"/>
            <a:ext cx="390615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167999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95936" y="1844824"/>
            <a:ext cx="4536504" cy="453650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cs-CZ" sz="16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Veterinární dozor je důležitý i při odbavování zásilek živých zvířat a živočišných produktů při vývozu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Za loňský rok veterinární inspektoři potvrdili </a:t>
            </a:r>
            <a:r>
              <a:rPr lang="cs-CZ" sz="1600" b="1" dirty="0"/>
              <a:t>po veterinární kontrole 12 200 zásilek veterinárního zboží do třetích zemí, meziroční nárůst o 5 % </a:t>
            </a:r>
            <a:r>
              <a:rPr lang="cs-CZ" sz="1600" dirty="0"/>
              <a:t>(rok 2022 – 11 600 zásilek)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Nárůst vývozu jak u živých zvířat, tak u živočišných produktů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V loňském roce </a:t>
            </a:r>
            <a:r>
              <a:rPr lang="cs-CZ" sz="1600" b="1" dirty="0"/>
              <a:t>nově vyjednala či aktualizovala  SVS 32 vývozních osvědčení do třetích zemí</a:t>
            </a:r>
            <a:r>
              <a:rPr lang="cs-CZ" sz="1600" dirty="0"/>
              <a:t>, </a:t>
            </a:r>
            <a:r>
              <a:rPr lang="cs-CZ" sz="1600" b="1" dirty="0"/>
              <a:t>o sedm více než v roce 2022</a:t>
            </a:r>
            <a:endParaRPr lang="cs-CZ" sz="1600" b="1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sz="1600" i="1" dirty="0">
              <a:solidFill>
                <a:srgbClr val="FF0000"/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400" dirty="0"/>
              <a:t>5. Vývoz zvířat a živočišných produktů</a:t>
            </a:r>
          </a:p>
          <a:p>
            <a:r>
              <a:rPr lang="cs-CZ" sz="2400" dirty="0"/>
              <a:t>   </a:t>
            </a:r>
            <a:endParaRPr lang="cs-CZ" sz="2000" dirty="0"/>
          </a:p>
        </p:txBody>
      </p:sp>
      <p:sp>
        <p:nvSpPr>
          <p:cNvPr id="2" name="AutoShape 2" descr="Výsledek obrázku pro uzeniny"/>
          <p:cNvSpPr>
            <a:spLocks noChangeAspect="1" noChangeArrowheads="1"/>
          </p:cNvSpPr>
          <p:nvPr/>
        </p:nvSpPr>
        <p:spPr bwMode="auto">
          <a:xfrm>
            <a:off x="155574" y="-144463"/>
            <a:ext cx="3408313" cy="340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4" descr="Výsledek obrázku pro uzeniny"/>
          <p:cNvSpPr>
            <a:spLocks noChangeAspect="1" noChangeArrowheads="1"/>
          </p:cNvSpPr>
          <p:nvPr/>
        </p:nvSpPr>
        <p:spPr bwMode="auto">
          <a:xfrm>
            <a:off x="155575" y="-144463"/>
            <a:ext cx="3408312" cy="34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6" descr="Výsledek obrázku pro uzenin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74" name="Picture 2" descr="Škodí nám mléčné výrobky? | kulturistika.com">
            <a:extLst>
              <a:ext uri="{FF2B5EF4-FFF2-40B4-BE49-F238E27FC236}">
                <a16:creationId xmlns:a16="http://schemas.microsoft.com/office/drawing/2014/main" id="{342D62A3-7434-EA89-0A64-E5523B8DE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38" y="2760007"/>
            <a:ext cx="3892149" cy="271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028158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5573" y="1844824"/>
            <a:ext cx="4692492" cy="4434602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Loni </a:t>
            </a:r>
            <a:r>
              <a:rPr lang="cs-CZ" sz="1600" b="1" dirty="0"/>
              <a:t>Pohraniční veterinární stanice</a:t>
            </a:r>
            <a:r>
              <a:rPr lang="cs-CZ" sz="1600" dirty="0"/>
              <a:t> na pražském Letišti Václava Havla  odbavila </a:t>
            </a:r>
            <a:r>
              <a:rPr lang="cs-CZ" sz="1600" b="1" dirty="0"/>
              <a:t>714 zásilek, </a:t>
            </a:r>
            <a:r>
              <a:rPr lang="cs-CZ" sz="1600" dirty="0"/>
              <a:t>o 57 méně než v roce 2022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Zamítnuto a nevpuštěno do země bylo 27 zásilek, </a:t>
            </a:r>
            <a:r>
              <a:rPr lang="cs-CZ" sz="1600" dirty="0"/>
              <a:t>což představuje pokles o polovinu proti roku 2022 (tehdy 55 zásilek)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Nejvíce zamítnutých zásilek </a:t>
            </a:r>
            <a:r>
              <a:rPr lang="cs-CZ" sz="1600" dirty="0"/>
              <a:t>živočišných produktů v roce 2023 představovaly zásilky z</a:t>
            </a:r>
            <a:r>
              <a:rPr lang="cs-CZ" sz="1600" b="1" dirty="0"/>
              <a:t> Velké Británie, Japonska a Jižní Koreje. </a:t>
            </a:r>
            <a:r>
              <a:rPr lang="cs-CZ" sz="1600" dirty="0"/>
              <a:t>Ve 23 případech šlo o zásilky produktů, ve čtyřech o zásilky zvířat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Nejčastěji dovážené komodity v roce 2023</a:t>
            </a:r>
            <a:r>
              <a:rPr lang="cs-CZ" sz="1600" dirty="0"/>
              <a:t>: doplňky stravy, kolagenní střeva, krmiva, výzkumné vzorky, akvarijní ryby, zájmová zvířata a zvířata určená pro zoo a také genetický materiál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16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400" dirty="0"/>
              <a:t>6. Dovoz zvířat a živočišných produktů</a:t>
            </a:r>
          </a:p>
          <a:p>
            <a:r>
              <a:rPr lang="cs-CZ" sz="2400" dirty="0"/>
              <a:t>   </a:t>
            </a:r>
            <a:endParaRPr lang="cs-CZ" sz="2000" dirty="0"/>
          </a:p>
        </p:txBody>
      </p:sp>
      <p:sp>
        <p:nvSpPr>
          <p:cNvPr id="2" name="AutoShape 2" descr="Výsledek obrázku pro uzeniny"/>
          <p:cNvSpPr>
            <a:spLocks noChangeAspect="1" noChangeArrowheads="1"/>
          </p:cNvSpPr>
          <p:nvPr/>
        </p:nvSpPr>
        <p:spPr bwMode="auto">
          <a:xfrm>
            <a:off x="155574" y="-144463"/>
            <a:ext cx="3408313" cy="340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4" descr="Výsledek obrázku pro uzeniny"/>
          <p:cNvSpPr>
            <a:spLocks noChangeAspect="1" noChangeArrowheads="1"/>
          </p:cNvSpPr>
          <p:nvPr/>
        </p:nvSpPr>
        <p:spPr bwMode="auto">
          <a:xfrm>
            <a:off x="155575" y="-144463"/>
            <a:ext cx="3408312" cy="34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6" descr="Výsledek obrázku pro uzenin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098" name="Picture 2" descr="Doporučení pro nákup akvarijních ryb nejen přes internet – Státní  veterinární správa">
            <a:extLst>
              <a:ext uri="{FF2B5EF4-FFF2-40B4-BE49-F238E27FC236}">
                <a16:creationId xmlns:a16="http://schemas.microsoft.com/office/drawing/2014/main" id="{08E1F34E-33F7-E931-FE64-5127507C2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945" y="1850047"/>
            <a:ext cx="3857055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691744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11960" y="1268760"/>
            <a:ext cx="4464495" cy="501066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Hlavním úkolem v roce 2023 byly zejména legislativní práce spojené s </a:t>
            </a:r>
            <a:r>
              <a:rPr lang="cs-CZ" sz="1600" b="1" dirty="0"/>
              <a:t>novelou veterinárního zákona</a:t>
            </a: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SVS spolupracovala na tvorbě řady dalších navazujících vyhlášek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Právníci SVS aktivně spolupracovali také na návrhu novely zákona o myslivosti a plemenářského zákona. Zpracovali </a:t>
            </a:r>
            <a:r>
              <a:rPr lang="cs-CZ" sz="1600" b="1" dirty="0"/>
              <a:t>stanoviska k více než 40 předpisům </a:t>
            </a:r>
            <a:r>
              <a:rPr lang="cs-CZ" sz="1600" dirty="0"/>
              <a:t>předaným </a:t>
            </a:r>
            <a:r>
              <a:rPr lang="cs-CZ" sz="1600" dirty="0" err="1"/>
              <a:t>MZe</a:t>
            </a:r>
            <a:r>
              <a:rPr lang="cs-CZ" sz="1600" dirty="0"/>
              <a:t> v rámci připomínkových řízení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SVS vedla s dozorovanými subjekty bezmála 3900 přestupkových řízení </a:t>
            </a:r>
            <a:r>
              <a:rPr lang="cs-CZ" sz="1600" dirty="0"/>
              <a:t>(meziročně cca o 150 méně)</a:t>
            </a:r>
            <a:r>
              <a:rPr lang="cs-CZ" sz="1600" b="1" dirty="0"/>
              <a:t>. Průměrná výše pokuty</a:t>
            </a:r>
            <a:r>
              <a:rPr lang="cs-CZ" sz="1600" dirty="0"/>
              <a:t> uložená pachateli v rámci přestupkového řízení se v porovnání s předcházejícím rokem </a:t>
            </a:r>
            <a:r>
              <a:rPr lang="cs-CZ" sz="1600" b="1" dirty="0"/>
              <a:t>snížila o cca 2000 Kč na 9 937 Kč </a:t>
            </a: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16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400" dirty="0"/>
              <a:t>7. Legislativa</a:t>
            </a:r>
          </a:p>
          <a:p>
            <a:r>
              <a:rPr lang="cs-CZ" sz="2400" dirty="0"/>
              <a:t>   </a:t>
            </a:r>
            <a:endParaRPr lang="cs-CZ" sz="2000" dirty="0"/>
          </a:p>
        </p:txBody>
      </p:sp>
      <p:sp>
        <p:nvSpPr>
          <p:cNvPr id="2" name="AutoShape 2" descr="Výsledek obrázku pro uzeniny"/>
          <p:cNvSpPr>
            <a:spLocks noChangeAspect="1" noChangeArrowheads="1"/>
          </p:cNvSpPr>
          <p:nvPr/>
        </p:nvSpPr>
        <p:spPr bwMode="auto">
          <a:xfrm>
            <a:off x="155574" y="-144463"/>
            <a:ext cx="3408313" cy="340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4" descr="Výsledek obrázku pro uzeniny"/>
          <p:cNvSpPr>
            <a:spLocks noChangeAspect="1" noChangeArrowheads="1"/>
          </p:cNvSpPr>
          <p:nvPr/>
        </p:nvSpPr>
        <p:spPr bwMode="auto">
          <a:xfrm>
            <a:off x="239550" y="-132849"/>
            <a:ext cx="3408312" cy="34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6" descr="Výsledek obrázku pro uzenin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2" descr="Paragraf – Wikipedie">
            <a:extLst>
              <a:ext uri="{FF2B5EF4-FFF2-40B4-BE49-F238E27FC236}">
                <a16:creationId xmlns:a16="http://schemas.microsoft.com/office/drawing/2014/main" id="{0E8691B7-9205-4D46-B2CC-B916069A71B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20A9F34-49BE-4B18-A4C6-6BC8E475D9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35" y="1712525"/>
            <a:ext cx="2736473" cy="427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462408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556792"/>
            <a:ext cx="8136904" cy="496855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cs-CZ" sz="16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Personální stabilizace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Zachování příznivých nákazových statusů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Snaha o zamezení šíření AMP v rámci ČR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Dlouhodobým cílem SVS zůstává </a:t>
            </a:r>
            <a:r>
              <a:rPr lang="cs-CZ" sz="1600" b="1" dirty="0"/>
              <a:t>zabezpečení zdravotní nezávadnosti potravin živočišného původu, ochrana spotřebitelů před klamáním a dozor nad dobrými životními podmínkami zvířat</a:t>
            </a:r>
          </a:p>
          <a:p>
            <a:pPr marL="0" indent="0">
              <a:buNone/>
            </a:pPr>
            <a:endParaRPr lang="cs-CZ" sz="1600" b="1" dirty="0"/>
          </a:p>
          <a:p>
            <a:pPr>
              <a:buFont typeface="Wingdings" panose="05000000000000000000" pitchFamily="2" charset="2"/>
              <a:buChar char="§"/>
            </a:pPr>
            <a:endParaRPr lang="cs-CZ" sz="1600" b="1" dirty="0"/>
          </a:p>
          <a:p>
            <a:pPr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16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400" dirty="0"/>
              <a:t>8. Priority pro letošní rok</a:t>
            </a:r>
          </a:p>
          <a:p>
            <a:endParaRPr lang="cs-CZ" sz="2400" dirty="0"/>
          </a:p>
          <a:p>
            <a:r>
              <a:rPr lang="cs-CZ" sz="2400" dirty="0"/>
              <a:t>    </a:t>
            </a:r>
            <a:endParaRPr lang="cs-CZ" sz="2000" dirty="0"/>
          </a:p>
        </p:txBody>
      </p:sp>
      <p:sp>
        <p:nvSpPr>
          <p:cNvPr id="2" name="AutoShape 2" descr="Výsledek obrázku pro uzeniny"/>
          <p:cNvSpPr>
            <a:spLocks noChangeAspect="1" noChangeArrowheads="1"/>
          </p:cNvSpPr>
          <p:nvPr/>
        </p:nvSpPr>
        <p:spPr bwMode="auto">
          <a:xfrm>
            <a:off x="155574" y="-144463"/>
            <a:ext cx="3408313" cy="340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4" descr="Výsledek obrázku pro uzeniny"/>
          <p:cNvSpPr>
            <a:spLocks noChangeAspect="1" noChangeArrowheads="1"/>
          </p:cNvSpPr>
          <p:nvPr/>
        </p:nvSpPr>
        <p:spPr bwMode="auto">
          <a:xfrm>
            <a:off x="155575" y="-144463"/>
            <a:ext cx="3408312" cy="34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6" descr="Výsledek obrázku pro uzenin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7844" y="4473398"/>
            <a:ext cx="3408312" cy="165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528589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E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67544" y="2060848"/>
            <a:ext cx="8064896" cy="2652315"/>
          </a:xfrm>
        </p:spPr>
        <p:txBody>
          <a:bodyPr/>
          <a:lstStyle/>
          <a:p>
            <a:pPr algn="ctr"/>
            <a:r>
              <a:rPr lang="cs-CZ" sz="4800" dirty="0"/>
              <a:t>Děkujeme </a:t>
            </a:r>
          </a:p>
          <a:p>
            <a:pPr algn="ctr"/>
            <a:r>
              <a:rPr lang="cs-CZ" sz="4800" dirty="0"/>
              <a:t>za pozornost</a:t>
            </a: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endParaRPr lang="cs-CZ" sz="1800" dirty="0">
              <a:latin typeface="Arial" charset="0"/>
              <a:cs typeface="Arial" charset="0"/>
            </a:endParaRP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endParaRPr lang="cs-CZ" sz="1800" dirty="0">
              <a:latin typeface="Arial" charset="0"/>
              <a:cs typeface="Arial" charset="0"/>
            </a:endParaRP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endParaRPr lang="cs-CZ" sz="1800" dirty="0">
              <a:latin typeface="Arial" charset="0"/>
              <a:cs typeface="Arial" charset="0"/>
            </a:endParaRP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endParaRPr lang="cs-CZ" sz="18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800" dirty="0">
                <a:solidFill>
                  <a:schemeClr val="tx1"/>
                </a:solidFill>
                <a:latin typeface="Arial" charset="0"/>
                <a:cs typeface="Arial" charset="0"/>
              </a:rPr>
              <a:t>Zbyněk Semerád, </a:t>
            </a:r>
            <a:r>
              <a:rPr lang="cs-CZ" sz="1800" dirty="0">
                <a:latin typeface="Arial" charset="0"/>
                <a:cs typeface="Arial" charset="0"/>
              </a:rPr>
              <a:t>ústřední</a:t>
            </a:r>
            <a:r>
              <a:rPr lang="cs-CZ" sz="18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cs-CZ" sz="1800" dirty="0">
                <a:latin typeface="Arial" charset="0"/>
                <a:cs typeface="Arial" charset="0"/>
              </a:rPr>
              <a:t>ředitel SVS</a:t>
            </a: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800" dirty="0">
                <a:solidFill>
                  <a:schemeClr val="tx1"/>
                </a:solidFill>
                <a:latin typeface="Arial" charset="0"/>
                <a:cs typeface="Arial" charset="0"/>
              </a:rPr>
              <a:t>Veronika Vlasáková, </a:t>
            </a:r>
            <a:r>
              <a:rPr lang="cs-CZ" sz="1800" dirty="0">
                <a:latin typeface="Arial" charset="0"/>
                <a:cs typeface="Arial" charset="0"/>
              </a:rPr>
              <a:t> vedoucí oddělení bezpečnosti potravin</a:t>
            </a: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800" dirty="0">
                <a:solidFill>
                  <a:schemeClr val="tx1"/>
                </a:solidFill>
                <a:latin typeface="Arial" charset="0"/>
                <a:cs typeface="Arial" charset="0"/>
              </a:rPr>
              <a:t>Tomáš Jarosil, </a:t>
            </a:r>
            <a:r>
              <a:rPr lang="cs-CZ" sz="1800" dirty="0">
                <a:latin typeface="Arial" charset="0"/>
                <a:cs typeface="Arial" charset="0"/>
              </a:rPr>
              <a:t>ředitel odboru ochrany zdraví a pohody zvířat</a:t>
            </a: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endParaRPr lang="cs-CZ" sz="18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55976" y="1268759"/>
            <a:ext cx="4608512" cy="4968553"/>
          </a:xfrm>
        </p:spPr>
        <p:txBody>
          <a:bodyPr/>
          <a:lstStyle/>
          <a:p>
            <a:pPr marL="0" indent="0">
              <a:buNone/>
            </a:pPr>
            <a:endParaRPr lang="cs-CZ" sz="16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SVS v loňském roce likvidovala 23 ohnisek ptačí chřipky </a:t>
            </a:r>
            <a:r>
              <a:rPr lang="cs-CZ" sz="1600" dirty="0"/>
              <a:t>v chovech včetně dosud největšího ohniska ve velkochovu nosnic na Tachovsku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V ČR </a:t>
            </a:r>
            <a:r>
              <a:rPr lang="cs-CZ" sz="1600" b="1" dirty="0"/>
              <a:t>potvrzeno 56 případů AMP v populaci divočáků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Kontrol </a:t>
            </a:r>
            <a:r>
              <a:rPr lang="cs-CZ" sz="1600" dirty="0"/>
              <a:t>dodržování</a:t>
            </a:r>
            <a:r>
              <a:rPr lang="cs-CZ" sz="1600" b="1" dirty="0"/>
              <a:t> podmínek </a:t>
            </a:r>
            <a:r>
              <a:rPr lang="cs-CZ" sz="1600" b="1" dirty="0" err="1"/>
              <a:t>welfare</a:t>
            </a:r>
            <a:r>
              <a:rPr lang="cs-CZ" sz="1600" b="1" dirty="0"/>
              <a:t> </a:t>
            </a:r>
            <a:r>
              <a:rPr lang="cs-CZ" sz="1600" dirty="0"/>
              <a:t>v chovech </a:t>
            </a:r>
            <a:r>
              <a:rPr lang="cs-CZ" sz="1600" b="1" dirty="0"/>
              <a:t>meziročně o čtyři procenta více</a:t>
            </a:r>
            <a:endParaRPr lang="cs-CZ" sz="1600" b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Mírný nárůst počtu kontrol v oblasti hygieny potravin </a:t>
            </a:r>
            <a:r>
              <a:rPr lang="cs-CZ" sz="1600" dirty="0"/>
              <a:t>živočišného původu</a:t>
            </a:r>
            <a:endParaRPr lang="cs-CZ" sz="1600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Odbavených zásilek veterinárního zboží </a:t>
            </a:r>
            <a:r>
              <a:rPr lang="cs-CZ" sz="1600" dirty="0"/>
              <a:t>do třetích zemí </a:t>
            </a:r>
            <a:r>
              <a:rPr lang="cs-CZ" sz="1600" b="1" dirty="0"/>
              <a:t>přibylo o pět procent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České republice se podařilo </a:t>
            </a:r>
            <a:r>
              <a:rPr lang="cs-CZ" sz="1600" b="1" dirty="0"/>
              <a:t>udržet </a:t>
            </a:r>
            <a:r>
              <a:rPr lang="cs-CZ" sz="1600" dirty="0"/>
              <a:t>v minulosti získané </a:t>
            </a:r>
            <a:r>
              <a:rPr lang="cs-CZ" sz="1600" b="1" dirty="0"/>
              <a:t>nákazové statusy (kromě AMP a HPAI)</a:t>
            </a:r>
          </a:p>
          <a:p>
            <a:pPr lvl="0">
              <a:buFont typeface="Wingdings" panose="05000000000000000000" pitchFamily="2" charset="2"/>
              <a:buChar char="§"/>
            </a:pPr>
            <a:endParaRPr lang="cs-CZ" sz="16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400" dirty="0"/>
              <a:t>1. Zhodnocení loňského roku</a:t>
            </a:r>
          </a:p>
        </p:txBody>
      </p:sp>
      <p:pic>
        <p:nvPicPr>
          <p:cNvPr id="1026" name="Picture 2" descr="Ústřední veterinární správa Státní veterinární správy – Státní veterinární  správa">
            <a:extLst>
              <a:ext uri="{FF2B5EF4-FFF2-40B4-BE49-F238E27FC236}">
                <a16:creationId xmlns:a16="http://schemas.microsoft.com/office/drawing/2014/main" id="{BA025E8F-7429-4BA0-8E81-AF6573AC3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896"/>
            <a:ext cx="4301380" cy="282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110259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772816"/>
            <a:ext cx="4392488" cy="4608513"/>
          </a:xfrm>
        </p:spPr>
        <p:txBody>
          <a:bodyPr/>
          <a:lstStyle/>
          <a:p>
            <a:pPr marL="0" indent="0"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SVS se musela vypořádat </a:t>
            </a:r>
            <a:r>
              <a:rPr lang="cs-CZ" sz="1600" b="1" dirty="0"/>
              <a:t>snížením počtu zaměstnanců v souvislosti s úsporami </a:t>
            </a:r>
            <a:r>
              <a:rPr lang="cs-CZ" sz="1600" dirty="0"/>
              <a:t>v resortu a snižováním rozpočtu na mzdy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Celkový fyzický počet zaměstnanců SVS meziročně klesl o 46 na 1301</a:t>
            </a:r>
            <a:r>
              <a:rPr lang="cs-CZ" sz="1600" dirty="0"/>
              <a:t>; dalším 36 zaměstnancům byl snížen úvazek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Proběhla </a:t>
            </a:r>
            <a:r>
              <a:rPr lang="cs-CZ" sz="1600" b="1" dirty="0"/>
              <a:t>výběrová řízení na ústředního ředitele a ředitele KVS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Celkový objem vybraných pokut </a:t>
            </a:r>
            <a:r>
              <a:rPr lang="cs-CZ" sz="1600" dirty="0"/>
              <a:t>meziročně mírně klesl na </a:t>
            </a:r>
            <a:r>
              <a:rPr lang="cs-CZ" sz="1600" b="1" dirty="0"/>
              <a:t>25,8 milionu korun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1600" b="1" dirty="0"/>
          </a:p>
          <a:p>
            <a:pPr marL="0" indent="0">
              <a:buNone/>
            </a:pPr>
            <a:endParaRPr lang="cs-CZ" sz="16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400" dirty="0"/>
              <a:t>1. Zhodnocení loňského roku     </a:t>
            </a:r>
            <a:endParaRPr lang="cs-CZ" sz="2000" i="1" dirty="0"/>
          </a:p>
        </p:txBody>
      </p:sp>
      <p:pic>
        <p:nvPicPr>
          <p:cNvPr id="5" name="Picture 2" descr="Státní veterinární správa">
            <a:extLst>
              <a:ext uri="{FF2B5EF4-FFF2-40B4-BE49-F238E27FC236}">
                <a16:creationId xmlns:a16="http://schemas.microsoft.com/office/drawing/2014/main" id="{168306E1-8A6D-40AE-8699-9EB81EC4B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385" y="2780928"/>
            <a:ext cx="4177615" cy="324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769650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3968" y="1340768"/>
            <a:ext cx="4608512" cy="5112568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§"/>
            </a:pPr>
            <a:r>
              <a:rPr lang="cs-CZ" sz="1600" b="1" dirty="0"/>
              <a:t>V loňském roce</a:t>
            </a:r>
            <a:r>
              <a:rPr lang="cs-CZ" sz="1600" dirty="0"/>
              <a:t> bylo v tuzemských chovech drůbeže postupně </a:t>
            </a:r>
            <a:r>
              <a:rPr lang="cs-CZ" sz="1600" b="1" dirty="0"/>
              <a:t>potvrzeno 23 ohnisek vysoce patogenní ptačí chřipky subtypu H5N1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cs-CZ" sz="1600" b="1" dirty="0"/>
              <a:t>Většina ohnisek byla zjištěna v malochovech drůbeže ( 17 případů). V komerčních chovech</a:t>
            </a:r>
            <a:r>
              <a:rPr lang="cs-CZ" sz="1600" dirty="0"/>
              <a:t> drůbeže bylo zjištěno </a:t>
            </a:r>
            <a:r>
              <a:rPr lang="cs-CZ" sz="1600" b="1" dirty="0"/>
              <a:t>šest ohnisek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cs-CZ" sz="1600" dirty="0"/>
              <a:t>Stejný virus byl v loni potvrzen u </a:t>
            </a:r>
            <a:r>
              <a:rPr lang="cs-CZ" sz="1600" b="1" dirty="0"/>
              <a:t>78 volně žijících ptáků na 25 různých místech </a:t>
            </a:r>
            <a:r>
              <a:rPr lang="cs-CZ" sz="1600" dirty="0"/>
              <a:t>ČR, jednalo se například o </a:t>
            </a:r>
            <a:r>
              <a:rPr lang="cs-CZ" sz="1600" b="1" dirty="0"/>
              <a:t>hromadné úhyny </a:t>
            </a:r>
            <a:r>
              <a:rPr lang="cs-CZ" sz="1600" dirty="0"/>
              <a:t>racků chechtavých či úhyny sokolů stěhovavých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cs-CZ" sz="1600" dirty="0"/>
              <a:t>V závěru roku 2022 se nákaza dostala do </a:t>
            </a:r>
            <a:r>
              <a:rPr lang="cs-CZ" sz="1600" b="1" dirty="0"/>
              <a:t>historicky největšího chovu v ČR, na Tachovsku se v něm nacházelo 750 000 kusů nosnic, likvidace ohniska probíhala v lednu 2023</a:t>
            </a:r>
            <a:endParaRPr lang="cs-CZ" sz="16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400" dirty="0"/>
              <a:t>2. Zdraví zvířat a nákazy</a:t>
            </a:r>
          </a:p>
          <a:p>
            <a:r>
              <a:rPr lang="cs-CZ" sz="2400" dirty="0"/>
              <a:t>      </a:t>
            </a:r>
            <a:endParaRPr lang="cs-CZ" sz="2000" dirty="0"/>
          </a:p>
        </p:txBody>
      </p:sp>
      <p:pic>
        <p:nvPicPr>
          <p:cNvPr id="1026" name="Picture 2" descr="Dvě nová ohniska ptačí chřipky v malochovech v Ostravě a na Vyškovsku –  Státní veterinární správa">
            <a:extLst>
              <a:ext uri="{FF2B5EF4-FFF2-40B4-BE49-F238E27FC236}">
                <a16:creationId xmlns:a16="http://schemas.microsoft.com/office/drawing/2014/main" id="{78596510-DA7B-2F3C-CAAF-E6EBF14BB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6952"/>
            <a:ext cx="4078388" cy="27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62805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3890" y="1988840"/>
            <a:ext cx="4608512" cy="437764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Koncem roku 2022 byl</a:t>
            </a:r>
            <a:r>
              <a:rPr lang="cs-CZ" sz="1600" b="1" dirty="0"/>
              <a:t> </a:t>
            </a:r>
            <a:r>
              <a:rPr lang="cs-CZ" sz="1600" dirty="0"/>
              <a:t>poblíž hranic s Polskem na Frýdlantsku </a:t>
            </a:r>
            <a:r>
              <a:rPr lang="cs-CZ" sz="1600" b="1" dirty="0"/>
              <a:t>po více než čtyřech letech potvrzen výskyt afrického moru prasat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V průběhu roku 2023 byla uplatňována opatření především v Libereckém kraji s přesahem do Středočeského kraje </a:t>
            </a:r>
            <a:r>
              <a:rPr lang="cs-CZ" sz="1600" b="1" dirty="0"/>
              <a:t>s cílem bránit šíření AMP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Celkem bylo loni v ČR potvrzeno </a:t>
            </a:r>
            <a:r>
              <a:rPr lang="cs-CZ" sz="1600" b="1" dirty="0"/>
              <a:t>56 případů AMP v populaci divočáků, </a:t>
            </a:r>
            <a:r>
              <a:rPr lang="cs-CZ" sz="1600" dirty="0"/>
              <a:t>z toho 55 případů na Frýdlantsku (45 uhynulých a 10 ulovených divočáků); jeden případ také u divočáka uloveného na Českolipsku 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Přijatá opatření </a:t>
            </a:r>
            <a:r>
              <a:rPr lang="cs-CZ" sz="1600" b="1" dirty="0"/>
              <a:t>pomohla zamezit zavlečení nákazy do chovů prasat domácích</a:t>
            </a:r>
            <a:r>
              <a:rPr lang="cs-CZ" sz="1600" dirty="0"/>
              <a:t> a šíření z </a:t>
            </a:r>
            <a:r>
              <a:rPr lang="cs-CZ" sz="1600" b="1" dirty="0"/>
              <a:t>Libereckého kraje do dalších regionů </a:t>
            </a:r>
            <a:r>
              <a:rPr lang="cs-CZ" sz="1600" dirty="0"/>
              <a:t>ČR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400" dirty="0"/>
              <a:t>2. Zdraví zvířat a nákazy</a:t>
            </a:r>
          </a:p>
          <a:p>
            <a:r>
              <a:rPr lang="cs-CZ" sz="2400" dirty="0"/>
              <a:t>      </a:t>
            </a:r>
            <a:endParaRPr lang="cs-CZ" sz="2000" dirty="0"/>
          </a:p>
        </p:txBody>
      </p:sp>
      <p:pic>
        <p:nvPicPr>
          <p:cNvPr id="2" name="Picture 2" descr="Africký mor prasat - vyšetření - Státní veterinární ústav Praha">
            <a:extLst>
              <a:ext uri="{FF2B5EF4-FFF2-40B4-BE49-F238E27FC236}">
                <a16:creationId xmlns:a16="http://schemas.microsoft.com/office/drawing/2014/main" id="{0ACF179F-29F9-1250-3779-7962B252D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043" y="3212976"/>
            <a:ext cx="4187957" cy="235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071628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 flipH="1">
            <a:off x="323528" y="1484784"/>
            <a:ext cx="7776864" cy="576064"/>
          </a:xfrm>
        </p:spPr>
        <p:txBody>
          <a:bodyPr/>
          <a:lstStyle/>
          <a:p>
            <a:pPr marL="0" indent="0">
              <a:buNone/>
            </a:pPr>
            <a:r>
              <a:rPr lang="cs-CZ" sz="1400" dirty="0">
                <a:effectLst/>
                <a:ea typeface="Calibri" panose="020F0502020204030204" pitchFamily="34" charset="0"/>
              </a:rPr>
              <a:t>Africký mor prasat – počet a lokalizace pozitivních nalezených uhynulých/ulovených prasat divokých v uzavřeném pásmu II a I 1. 12. 2022 – 12. 1. 2024.</a:t>
            </a:r>
            <a:endParaRPr lang="cs-CZ" sz="14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>
          <a:xfrm>
            <a:off x="467544" y="908720"/>
            <a:ext cx="8219256" cy="576064"/>
          </a:xfrm>
        </p:spPr>
        <p:txBody>
          <a:bodyPr/>
          <a:lstStyle/>
          <a:p>
            <a:r>
              <a:rPr lang="cs-CZ" sz="2400" dirty="0"/>
              <a:t>2. Zdraví zvířat a nákazy</a:t>
            </a:r>
          </a:p>
          <a:p>
            <a:endParaRPr lang="cs-CZ" sz="1600" dirty="0">
              <a:solidFill>
                <a:schemeClr val="tx1"/>
              </a:solidFill>
            </a:endParaRPr>
          </a:p>
          <a:p>
            <a:r>
              <a:rPr lang="cs-CZ" sz="1600" dirty="0">
                <a:solidFill>
                  <a:schemeClr val="tx1"/>
                </a:solidFill>
              </a:rPr>
              <a:t>     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D875FA6-91FC-9B99-4197-8B916035A7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29" b="2410"/>
          <a:stretch/>
        </p:blipFill>
        <p:spPr bwMode="auto">
          <a:xfrm>
            <a:off x="1259632" y="2060848"/>
            <a:ext cx="6408712" cy="4042096"/>
          </a:xfrm>
          <a:prstGeom prst="rect">
            <a:avLst/>
          </a:prstGeom>
          <a:ln>
            <a:solidFill>
              <a:srgbClr val="0070C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ázek 1">
            <a:extLst>
              <a:ext uri="{FF2B5EF4-FFF2-40B4-BE49-F238E27FC236}">
                <a16:creationId xmlns:a16="http://schemas.microsoft.com/office/drawing/2014/main" id="{07F310A7-0498-6181-3D63-D43B6855E3B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37312"/>
            <a:ext cx="2943225" cy="33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1">
            <a:extLst>
              <a:ext uri="{FF2B5EF4-FFF2-40B4-BE49-F238E27FC236}">
                <a16:creationId xmlns:a16="http://schemas.microsoft.com/office/drawing/2014/main" id="{7CE7621E-A16A-F762-7C5F-5DE794C1BA4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687" y="6237312"/>
            <a:ext cx="3009900" cy="342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8656516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412776"/>
            <a:ext cx="5184576" cy="5040561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V roce 2023 bylo v ČR vyhlášeno 93</a:t>
            </a:r>
            <a:r>
              <a:rPr lang="cs-CZ" sz="1600" b="1" dirty="0">
                <a:solidFill>
                  <a:srgbClr val="FF0000"/>
                </a:solidFill>
              </a:rPr>
              <a:t> </a:t>
            </a:r>
            <a:r>
              <a:rPr lang="cs-CZ" sz="1600" b="1" dirty="0"/>
              <a:t>ohnisek moru včelího plodu </a:t>
            </a:r>
            <a:r>
              <a:rPr lang="cs-CZ" sz="1600" dirty="0"/>
              <a:t>(v roce 2022 – 66). Nejvíce ohnisek je v  Moravskoslezském (52) a Olomouckém (21) kraji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Od  roku 2019 je prokazován v ČR výskyt </a:t>
            </a:r>
            <a:r>
              <a:rPr lang="cs-CZ" sz="1600" b="1" dirty="0"/>
              <a:t>hniloby včelího plodu. Celkem bylo loni evidováno 22 ohnisek HVP </a:t>
            </a:r>
            <a:r>
              <a:rPr lang="cs-CZ" sz="1600" dirty="0"/>
              <a:t>(2022 – 10 ohnisek). Výrazný růst především v Moravskoslezském kraji (13 ohnisek), Libereckém (8)  a Královéhradeckém kraji (1)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V roce 2023 nebylo v ČR potvrzeno </a:t>
            </a:r>
            <a:r>
              <a:rPr lang="cs-CZ" sz="1600" b="1" dirty="0"/>
              <a:t>žádné ohnisko infekční nekrózy krvetvorné tkáně</a:t>
            </a:r>
            <a:r>
              <a:rPr lang="cs-CZ" sz="1600" dirty="0"/>
              <a:t>, ale bylo zjištěno </a:t>
            </a:r>
            <a:r>
              <a:rPr lang="cs-CZ" sz="1600" b="1" dirty="0"/>
              <a:t>jedno ohnisko virové hemoragické septikémie </a:t>
            </a:r>
            <a:r>
              <a:rPr lang="cs-CZ" sz="1600" dirty="0"/>
              <a:t>v Moravskoslezském kraji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V rámci pasivního monitoringu potvrzena </a:t>
            </a:r>
            <a:r>
              <a:rPr lang="cs-CZ" sz="1600" b="1" dirty="0"/>
              <a:t>tři ohniska  </a:t>
            </a:r>
            <a:r>
              <a:rPr lang="cs-CZ" sz="1600" b="1" dirty="0" err="1"/>
              <a:t>koi</a:t>
            </a:r>
            <a:r>
              <a:rPr lang="cs-CZ" sz="1600" b="1" dirty="0"/>
              <a:t> </a:t>
            </a:r>
            <a:r>
              <a:rPr lang="cs-CZ" sz="1600" b="1" dirty="0" err="1"/>
              <a:t>herpesvirózy</a:t>
            </a:r>
            <a:r>
              <a:rPr lang="cs-CZ" sz="1600" dirty="0"/>
              <a:t> v Pardubickém a Olomouckém kraji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>
              <a:buFont typeface="Wingdings" panose="05000000000000000000" pitchFamily="2" charset="2"/>
              <a:buChar char="§"/>
            </a:pPr>
            <a:endParaRPr lang="cs-CZ" sz="18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400" dirty="0"/>
              <a:t>2. Zdraví zvířat a nákazy</a:t>
            </a:r>
          </a:p>
          <a:p>
            <a:r>
              <a:rPr lang="cs-CZ" sz="2400" dirty="0"/>
              <a:t>      </a:t>
            </a:r>
            <a:endParaRPr lang="cs-CZ" sz="2000" dirty="0"/>
          </a:p>
        </p:txBody>
      </p:sp>
      <p:pic>
        <p:nvPicPr>
          <p:cNvPr id="1026" name="Picture 2" descr="Free fotobanka : vzor, zlatý, makro, fauna, bezobratlý, zblízka, úl,  design, křídla, zvěř, včela, včely, členovec, včelí med, opylovači,  včelařství, zvíře fotografie, Membrána okřídlený hmyz 7360x4912 - - 1076342  - Fotobanka zdarma - PxHere">
            <a:extLst>
              <a:ext uri="{FF2B5EF4-FFF2-40B4-BE49-F238E27FC236}">
                <a16:creationId xmlns:a16="http://schemas.microsoft.com/office/drawing/2014/main" id="{92DD23C8-37EA-49C9-A076-0EDB0EC7A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124" y="1260275"/>
            <a:ext cx="2990348" cy="198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V České republice byla po dvou letech potvrzena infekční nákaza v chovu  pstruhů – Bezpečnost potravin">
            <a:extLst>
              <a:ext uri="{FF2B5EF4-FFF2-40B4-BE49-F238E27FC236}">
                <a16:creationId xmlns:a16="http://schemas.microsoft.com/office/drawing/2014/main" id="{ED6EEE30-1FDE-1D8A-B969-9E94E7B4F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5" y="4013351"/>
            <a:ext cx="2952327" cy="1964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627219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23928" y="908720"/>
            <a:ext cx="5040560" cy="6048672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SVS uskutečnila loni </a:t>
            </a:r>
            <a:r>
              <a:rPr lang="cs-CZ" sz="1600" b="1" dirty="0"/>
              <a:t>v oblasti </a:t>
            </a:r>
            <a:r>
              <a:rPr lang="cs-CZ" sz="1600" b="1" dirty="0" err="1"/>
              <a:t>welfare</a:t>
            </a:r>
            <a:r>
              <a:rPr lang="cs-CZ" sz="1600" b="1" dirty="0"/>
              <a:t> téměř 7000 </a:t>
            </a:r>
            <a:r>
              <a:rPr lang="cs-CZ" sz="1600" dirty="0"/>
              <a:t>(o 3,5 % meziročně více); meziroční </a:t>
            </a:r>
            <a:r>
              <a:rPr lang="cs-CZ" sz="1600" b="1" dirty="0"/>
              <a:t>nárůst kontrol na podnět o 250</a:t>
            </a:r>
            <a:r>
              <a:rPr lang="cs-CZ" sz="1600" dirty="0"/>
              <a:t>, </a:t>
            </a:r>
            <a:r>
              <a:rPr lang="cs-CZ" sz="1600" b="1" dirty="0"/>
              <a:t>na základě podnětu už 45 % kontrol (bezmála 3 200 kontrol)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Procento závad kleslo, u hospodářských zvířat </a:t>
            </a:r>
            <a:r>
              <a:rPr lang="cs-CZ" sz="1600" dirty="0"/>
              <a:t>dosáhlo </a:t>
            </a:r>
            <a:r>
              <a:rPr lang="cs-CZ" sz="1600" b="1" dirty="0"/>
              <a:t>20,3 % </a:t>
            </a:r>
            <a:r>
              <a:rPr lang="cs-CZ" sz="1600" dirty="0"/>
              <a:t>(rok 2022 21,4 %)</a:t>
            </a:r>
            <a:r>
              <a:rPr lang="cs-CZ" sz="1600" b="1" dirty="0"/>
              <a:t>, u zájmových zvířat </a:t>
            </a:r>
            <a:r>
              <a:rPr lang="cs-CZ" sz="1600" dirty="0"/>
              <a:t>pak</a:t>
            </a:r>
            <a:r>
              <a:rPr lang="cs-CZ" sz="1600" b="1" dirty="0"/>
              <a:t> 28,5 %</a:t>
            </a:r>
            <a:r>
              <a:rPr lang="cs-CZ" sz="1600" dirty="0"/>
              <a:t>, (rok 2022 34 %)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Nejčastějšími nedostatky byly </a:t>
            </a:r>
            <a:r>
              <a:rPr lang="cs-CZ" sz="1600" b="1" dirty="0"/>
              <a:t>nevhodné podmínky chovu, omezování výživy a napájení, nezajištění veterinární péče a nezabezpečení zvířete proti úniku</a:t>
            </a: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Obcím s rozšířenou působností předáno 480 podnětů </a:t>
            </a:r>
            <a:r>
              <a:rPr lang="cs-CZ" sz="1600" dirty="0"/>
              <a:t>s porušením předpisů v oblasti ochrany zvířat (</a:t>
            </a:r>
            <a:r>
              <a:rPr lang="cs-CZ" sz="1600" b="1" dirty="0"/>
              <a:t>v roce 2022 </a:t>
            </a:r>
            <a:r>
              <a:rPr lang="cs-CZ" sz="1600" dirty="0"/>
              <a:t>–</a:t>
            </a:r>
            <a:r>
              <a:rPr lang="cs-CZ" sz="1600" b="1" dirty="0"/>
              <a:t> 539 podnětů</a:t>
            </a:r>
            <a:r>
              <a:rPr lang="cs-CZ" sz="1600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Podněty zahrnuji </a:t>
            </a:r>
            <a:r>
              <a:rPr lang="cs-CZ" sz="1600" b="1" dirty="0"/>
              <a:t>návrhy na zvláštní opatření; </a:t>
            </a:r>
            <a:r>
              <a:rPr lang="cs-CZ" sz="1600" dirty="0"/>
              <a:t>umístění týraného zvířete do náhradní péče – </a:t>
            </a:r>
            <a:r>
              <a:rPr lang="cs-CZ" sz="1600" b="1" dirty="0"/>
              <a:t>82 </a:t>
            </a:r>
            <a:r>
              <a:rPr lang="cs-CZ" sz="1600" dirty="0"/>
              <a:t>podnětů, opatření ke snížení počtu zvířat – </a:t>
            </a:r>
            <a:r>
              <a:rPr lang="cs-CZ" sz="1600" b="1" dirty="0"/>
              <a:t>6 případů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V 14 nejzávažnějších případech SVS předala podnět Policii ČR </a:t>
            </a:r>
            <a:r>
              <a:rPr lang="cs-CZ" sz="1600" dirty="0"/>
              <a:t>(rok 2022 12 podnětů, rok 2021 pět podnětů)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1400" b="1" dirty="0">
              <a:solidFill>
                <a:srgbClr val="0070C0"/>
              </a:solidFill>
            </a:endParaRPr>
          </a:p>
          <a:p>
            <a:pPr lvl="0">
              <a:buFont typeface="Wingdings" panose="05000000000000000000" pitchFamily="2" charset="2"/>
              <a:buChar char="§"/>
            </a:pPr>
            <a:endParaRPr lang="cs-CZ" sz="14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>
          <a:xfrm>
            <a:off x="467544" y="908720"/>
            <a:ext cx="3816424" cy="648072"/>
          </a:xfrm>
        </p:spPr>
        <p:txBody>
          <a:bodyPr/>
          <a:lstStyle/>
          <a:p>
            <a:r>
              <a:rPr lang="cs-CZ" sz="2400" dirty="0"/>
              <a:t>3. Oblast </a:t>
            </a:r>
            <a:r>
              <a:rPr lang="cs-CZ" sz="2400" dirty="0" err="1"/>
              <a:t>welfare</a:t>
            </a:r>
            <a:r>
              <a:rPr lang="cs-CZ" sz="2400" dirty="0"/>
              <a:t> zvířat </a:t>
            </a:r>
          </a:p>
          <a:p>
            <a:r>
              <a:rPr lang="cs-CZ" sz="2400" dirty="0"/>
              <a:t>      </a:t>
            </a:r>
            <a:endParaRPr lang="cs-CZ" sz="2000" dirty="0"/>
          </a:p>
        </p:txBody>
      </p:sp>
      <p:pic>
        <p:nvPicPr>
          <p:cNvPr id="3074" name="Picture 2" descr="SVS se účastní Národní výstavy hospodářských zvířat a techniky v Brně –  Bezpečnost potravin">
            <a:extLst>
              <a:ext uri="{FF2B5EF4-FFF2-40B4-BE49-F238E27FC236}">
                <a16:creationId xmlns:a16="http://schemas.microsoft.com/office/drawing/2014/main" id="{9E5476D9-020B-2E08-7014-01A21FD39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736714"/>
            <a:ext cx="3956433" cy="199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046011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5600" y="1844823"/>
            <a:ext cx="4902464" cy="4752529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cs-CZ" sz="16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Počet kontrol v oblasti potravin živočišného původu meziročně mírně vzrostl na 40 700 kontrol, </a:t>
            </a:r>
            <a:r>
              <a:rPr lang="cs-CZ" sz="1600" dirty="0"/>
              <a:t>zhruba o 500 více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Srovnatelný byl počet kontrol s celníky a policií</a:t>
            </a:r>
            <a:r>
              <a:rPr lang="cs-CZ" sz="1600" dirty="0"/>
              <a:t> při přepravě potravin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Počet kontrol v místech určení potravin </a:t>
            </a:r>
            <a:r>
              <a:rPr lang="cs-CZ" sz="1600" dirty="0"/>
              <a:t>živočišného původu z jiného členského státu EU byl zhruba o desetinu nižší než v roce 2022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Spektrum závad v oblasti hygieny potravin velmi podobné jako v předchozích letech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Při plánování kontrol </a:t>
            </a:r>
            <a:r>
              <a:rPr lang="cs-CZ" sz="1600" dirty="0"/>
              <a:t>se SVS </a:t>
            </a:r>
            <a:r>
              <a:rPr lang="cs-CZ" sz="1600" b="1" dirty="0"/>
              <a:t>zaměřuje prvotně na problematické a nové subjekty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1600" b="1" dirty="0"/>
          </a:p>
          <a:p>
            <a:pPr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16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400" dirty="0"/>
              <a:t>4. Oblast veterinární hygieny</a:t>
            </a:r>
          </a:p>
          <a:p>
            <a:r>
              <a:rPr lang="cs-CZ" sz="2400" dirty="0"/>
              <a:t>      </a:t>
            </a:r>
            <a:endParaRPr lang="cs-CZ" sz="2000" dirty="0"/>
          </a:p>
        </p:txBody>
      </p:sp>
      <p:sp>
        <p:nvSpPr>
          <p:cNvPr id="2" name="AutoShape 2" descr="Výsledek obrázku pro uzeniny"/>
          <p:cNvSpPr>
            <a:spLocks noChangeAspect="1" noChangeArrowheads="1"/>
          </p:cNvSpPr>
          <p:nvPr/>
        </p:nvSpPr>
        <p:spPr bwMode="auto">
          <a:xfrm>
            <a:off x="155574" y="-147370"/>
            <a:ext cx="3408313" cy="340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4" descr="Výsledek obrázku pro uzeniny"/>
          <p:cNvSpPr>
            <a:spLocks noChangeAspect="1" noChangeArrowheads="1"/>
          </p:cNvSpPr>
          <p:nvPr/>
        </p:nvSpPr>
        <p:spPr bwMode="auto">
          <a:xfrm>
            <a:off x="155575" y="-144463"/>
            <a:ext cx="3408312" cy="34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6" descr="Výsledek obrázku pro uzenin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0" name="Picture 2" descr="Potraviny – Státní veterinární správa">
            <a:extLst>
              <a:ext uri="{FF2B5EF4-FFF2-40B4-BE49-F238E27FC236}">
                <a16:creationId xmlns:a16="http://schemas.microsoft.com/office/drawing/2014/main" id="{81B971AC-516C-B6A2-9B46-D0D111995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556792"/>
            <a:ext cx="3851920" cy="284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580923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SVS_sablona_PPT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Šablona prezentace SVS CZ 2015-08-10 JS.potx" id="{621D140D-8944-43B0-8D09-9E496DB3F010}" vid="{6E36847F-8F20-4D97-B7E3-6A0BFB71FA88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Sablona_prezentace_SVS_CZ_2015-08-10</Template>
  <TotalTime>10122</TotalTime>
  <Words>1740</Words>
  <Application>Microsoft Office PowerPoint</Application>
  <PresentationFormat>Předvádění na obrazovce (4:3)</PresentationFormat>
  <Paragraphs>160</Paragraphs>
  <Slides>17</Slides>
  <Notes>17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SVS_sablona_PPT</vt:lpstr>
      <vt:lpstr>Tisková konference k výsledkům dozorové činnosti Státní veterinární správy  v roce 2023   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Dlouhý název prezentace  na dva řádky pod sebou</dc:title>
  <dc:creator>Blanka Vonková</dc:creator>
  <cp:lastModifiedBy>Petr Vorlíček</cp:lastModifiedBy>
  <cp:revision>332</cp:revision>
  <cp:lastPrinted>2024-01-30T09:13:50Z</cp:lastPrinted>
  <dcterms:created xsi:type="dcterms:W3CDTF">2017-10-23T09:31:24Z</dcterms:created>
  <dcterms:modified xsi:type="dcterms:W3CDTF">2024-01-30T11:34:01Z</dcterms:modified>
</cp:coreProperties>
</file>