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1" r:id="rId4"/>
    <p:sldId id="274" r:id="rId5"/>
    <p:sldId id="283" r:id="rId6"/>
    <p:sldId id="275" r:id="rId7"/>
    <p:sldId id="278" r:id="rId8"/>
    <p:sldId id="28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B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57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74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18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75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86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20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76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36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32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620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94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0B048-45BE-4EE3-9A81-8E68133E2B0D}" type="datetimeFigureOut">
              <a:rPr lang="cs-CZ" smtClean="0"/>
              <a:t>12.11.2020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73794-B565-4894-B902-29F2ED6F2B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90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Zoonotický potenciál pandemického viru  SARS-CoV-2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84822"/>
            <a:ext cx="9144000" cy="2290118"/>
          </a:xfrm>
        </p:spPr>
        <p:txBody>
          <a:bodyPr>
            <a:normAutofit/>
          </a:bodyPr>
          <a:lstStyle/>
          <a:p>
            <a:r>
              <a:rPr lang="cs-CZ" dirty="0"/>
              <a:t>Doc. MVDr. Petr Lány, Ph.D., </a:t>
            </a:r>
            <a:br>
              <a:rPr lang="cs-CZ" dirty="0"/>
            </a:br>
            <a:r>
              <a:rPr lang="cs-CZ" dirty="0"/>
              <a:t>Mgr. Kateřina Rosenbergová, Ph.D., MVDr. </a:t>
            </a:r>
            <a:r>
              <a:rPr lang="cs-CZ" dirty="0" err="1"/>
              <a:t>Keyra</a:t>
            </a:r>
            <a:r>
              <a:rPr lang="cs-CZ" dirty="0"/>
              <a:t> </a:t>
            </a:r>
            <a:r>
              <a:rPr lang="cs-CZ" dirty="0" err="1"/>
              <a:t>Tesa</a:t>
            </a:r>
            <a:r>
              <a:rPr lang="cs-CZ" dirty="0"/>
              <a:t>, Ph.D., prof. MVDr. Dagmar </a:t>
            </a:r>
            <a:r>
              <a:rPr lang="cs-CZ" dirty="0" err="1"/>
              <a:t>Zendulková</a:t>
            </a:r>
            <a:r>
              <a:rPr lang="cs-CZ" dirty="0"/>
              <a:t>, CSc. a prof. MVDr. Zdeněk Pospíšil, DrSc.</a:t>
            </a:r>
          </a:p>
          <a:p>
            <a:r>
              <a:rPr lang="cs-CZ" dirty="0"/>
              <a:t>Ústav infekčních chorob a mikrobiologie, </a:t>
            </a:r>
          </a:p>
          <a:p>
            <a:r>
              <a:rPr lang="cs-CZ" dirty="0"/>
              <a:t>Veterinární a farmaceutická univerzita Brno</a:t>
            </a:r>
          </a:p>
        </p:txBody>
      </p:sp>
    </p:spTree>
    <p:extLst>
      <p:ext uri="{BB962C8B-B14F-4D97-AF65-F5344CB8AC3E}">
        <p14:creationId xmlns:p14="http://schemas.microsoft.com/office/powerpoint/2010/main" val="4917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Zjištěná infekce zvířat SARS-CoV-2</a:t>
            </a:r>
            <a:br>
              <a:rPr lang="cs-CZ" dirty="0"/>
            </a:br>
            <a:r>
              <a:rPr lang="cs-CZ" dirty="0"/>
              <a:t>mimo experiment (O.I.E.)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3499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Pes</a:t>
            </a:r>
            <a:br>
              <a:rPr lang="cs-CZ" dirty="0"/>
            </a:br>
            <a:r>
              <a:rPr lang="cs-CZ" dirty="0"/>
              <a:t>	(Hongkong 23. 3., USA 15. 4., Japonsko 7. 8., Kanada 28. 10.)</a:t>
            </a:r>
          </a:p>
          <a:p>
            <a:endParaRPr lang="cs-CZ" dirty="0"/>
          </a:p>
          <a:p>
            <a:r>
              <a:rPr lang="cs-CZ" dirty="0"/>
              <a:t>Kočka </a:t>
            </a:r>
          </a:p>
          <a:p>
            <a:pPr marL="0" indent="0">
              <a:buNone/>
            </a:pPr>
            <a:r>
              <a:rPr lang="cs-CZ" dirty="0"/>
              <a:t>	(Belgie 28. 3., USA 1. 4., Francie 2. 5., Španělsko 11. 5., Německo 13. 	5., Rusko 26. 5., Spojené království 28. 7., Chile 22. 10., Brazílie 29. 10.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Tygr v ZOO</a:t>
            </a:r>
            <a:br>
              <a:rPr lang="cs-CZ" dirty="0"/>
            </a:br>
            <a:r>
              <a:rPr lang="cs-CZ" dirty="0"/>
              <a:t>	(Bronx 6. 4. - kočkovité šelmy)</a:t>
            </a:r>
          </a:p>
          <a:p>
            <a:endParaRPr lang="cs-CZ" dirty="0"/>
          </a:p>
          <a:p>
            <a:r>
              <a:rPr lang="cs-CZ" dirty="0"/>
              <a:t>Lev v ZOO</a:t>
            </a:r>
            <a:br>
              <a:rPr lang="cs-CZ" dirty="0"/>
            </a:br>
            <a:r>
              <a:rPr lang="cs-CZ" dirty="0"/>
              <a:t>	(Bronx 17. 4. - kočkovité šelmy)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485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Vnímavost zvířat k infekci SARS-CoV-2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Prasata, sudokopytníci, velmi rezistentní k infekci,  bez příznaků, nemohli nakazit další prasata</a:t>
            </a:r>
          </a:p>
          <a:p>
            <a:r>
              <a:rPr lang="cs-CZ" dirty="0"/>
              <a:t>Skot, přežvýkavci, velmi rezistentní k infekci,  bez příznaků, nemohli nakazit další skot</a:t>
            </a:r>
          </a:p>
          <a:p>
            <a:endParaRPr lang="cs-CZ" dirty="0"/>
          </a:p>
          <a:p>
            <a:r>
              <a:rPr lang="cs-CZ" dirty="0"/>
              <a:t>Slepice</a:t>
            </a:r>
          </a:p>
          <a:p>
            <a:r>
              <a:rPr lang="cs-CZ" dirty="0"/>
              <a:t>Kachny</a:t>
            </a:r>
          </a:p>
          <a:p>
            <a:r>
              <a:rPr lang="cs-CZ" dirty="0"/>
              <a:t>Morčata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073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Zjištěná infekce zvířat SARS-CoV-2</a:t>
            </a:r>
            <a:br>
              <a:rPr lang="cs-CZ" dirty="0"/>
            </a:br>
            <a:r>
              <a:rPr lang="cs-CZ" dirty="0"/>
              <a:t>mimo experiment (O.I.E.)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Norek </a:t>
            </a:r>
          </a:p>
          <a:p>
            <a:pPr marL="0" indent="0">
              <a:buNone/>
            </a:pPr>
            <a:r>
              <a:rPr lang="cs-CZ" dirty="0"/>
              <a:t>Nizozemí 26. 4.  </a:t>
            </a:r>
          </a:p>
          <a:p>
            <a:pPr marL="0" indent="0">
              <a:buNone/>
            </a:pPr>
            <a:r>
              <a:rPr lang="cs-CZ" dirty="0"/>
              <a:t>Dánsko 17. 6.</a:t>
            </a:r>
          </a:p>
          <a:p>
            <a:pPr marL="0" indent="0">
              <a:buNone/>
            </a:pPr>
            <a:r>
              <a:rPr lang="cs-CZ" dirty="0"/>
              <a:t>Španělsko 16. 7.</a:t>
            </a:r>
          </a:p>
          <a:p>
            <a:pPr marL="0" indent="0">
              <a:buNone/>
            </a:pPr>
            <a:r>
              <a:rPr lang="cs-CZ" dirty="0"/>
              <a:t>Švédsko 29. 10.</a:t>
            </a:r>
          </a:p>
          <a:p>
            <a:pPr marL="0" indent="0">
              <a:buNone/>
            </a:pPr>
            <a:r>
              <a:rPr lang="cs-CZ" dirty="0"/>
              <a:t>USA, Itálie 30.10. - lasicovité šelmy</a:t>
            </a:r>
          </a:p>
        </p:txBody>
      </p:sp>
    </p:spTree>
    <p:extLst>
      <p:ext uri="{BB962C8B-B14F-4D97-AF65-F5344CB8AC3E}">
        <p14:creationId xmlns:p14="http://schemas.microsoft.com/office/powerpoint/2010/main" val="9870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66F2ED0-2CBC-4F0C-87AF-31F4CF0C1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Přenos SARS-CoV-2 z norků na člověka </a:t>
            </a:r>
            <a:br>
              <a:rPr lang="cs-CZ" dirty="0"/>
            </a:br>
            <a:r>
              <a:rPr lang="cs-CZ" dirty="0"/>
              <a:t>v Nizozemsku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7B0D53F-5DC8-4DC6-B1C4-A8B1B3C9A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Nizozemsku byla potvrzena infekce u norků, u kterých byl mírně zvýšený úhyn</a:t>
            </a:r>
          </a:p>
          <a:p>
            <a:r>
              <a:rPr lang="cs-CZ" dirty="0"/>
              <a:t>Při sledováním cest infekce byl testován i vzduch, v něm </a:t>
            </a:r>
            <a:r>
              <a:rPr lang="cs-CZ" b="1" dirty="0"/>
              <a:t>virus</a:t>
            </a:r>
            <a:r>
              <a:rPr lang="cs-CZ" dirty="0"/>
              <a:t> </a:t>
            </a:r>
            <a:r>
              <a:rPr lang="cs-CZ" b="1" dirty="0"/>
              <a:t>neprokázán</a:t>
            </a:r>
          </a:p>
          <a:p>
            <a:r>
              <a:rPr lang="cs-CZ" dirty="0"/>
              <a:t>Po infekci několika zaměstnanců bylo přistoupeno k likvidaci norků na všech infikovaných farmách</a:t>
            </a:r>
          </a:p>
          <a:p>
            <a:r>
              <a:rPr lang="cs-CZ" dirty="0"/>
              <a:t>V současné době jednání o předčasném uzavření všech </a:t>
            </a:r>
            <a:r>
              <a:rPr lang="cs-CZ" dirty="0" err="1"/>
              <a:t>norčích</a:t>
            </a:r>
            <a:r>
              <a:rPr lang="cs-CZ" dirty="0"/>
              <a:t> farem v zemi</a:t>
            </a:r>
          </a:p>
        </p:txBody>
      </p:sp>
    </p:spTree>
    <p:extLst>
      <p:ext uri="{BB962C8B-B14F-4D97-AF65-F5344CB8AC3E}">
        <p14:creationId xmlns:p14="http://schemas.microsoft.com/office/powerpoint/2010/main" val="34237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-166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Přenos SARS-CoV-2 z norků na člověka </a:t>
            </a:r>
            <a:br>
              <a:rPr lang="cs-CZ" dirty="0"/>
            </a:br>
            <a:r>
              <a:rPr lang="cs-CZ" dirty="0"/>
              <a:t>v Dánsku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8282"/>
            <a:ext cx="10515600" cy="520231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 regionu Severní Jutsko došlo, podobně jako v Nizozemsku, k nakažení lidí kmeny virů norků SARSCoV-2 mink variant (SARS-CoV-2 </a:t>
            </a:r>
            <a:r>
              <a:rPr lang="cs-CZ" dirty="0" err="1"/>
              <a:t>mv</a:t>
            </a:r>
            <a:r>
              <a:rPr lang="cs-CZ" dirty="0"/>
              <a:t>). </a:t>
            </a:r>
          </a:p>
          <a:p>
            <a:r>
              <a:rPr lang="cs-CZ" dirty="0"/>
              <a:t>V současné době je v té oblasti přibližně </a:t>
            </a:r>
            <a:r>
              <a:rPr lang="cs-CZ" b="1" dirty="0"/>
              <a:t>40% ze </a:t>
            </a:r>
            <a:r>
              <a:rPr lang="cs-CZ" sz="3000" b="1" dirty="0" err="1"/>
              <a:t>sekvenovaných</a:t>
            </a:r>
            <a:r>
              <a:rPr lang="cs-CZ" sz="3000" b="1" dirty="0"/>
              <a:t> vzorků </a:t>
            </a:r>
            <a:r>
              <a:rPr lang="cs-CZ" dirty="0"/>
              <a:t>z lidí variantami </a:t>
            </a:r>
            <a:r>
              <a:rPr lang="cs-CZ" b="1" dirty="0"/>
              <a:t>SARS-CoV-2 </a:t>
            </a:r>
            <a:r>
              <a:rPr lang="cs-CZ" b="1" dirty="0" err="1"/>
              <a:t>mv</a:t>
            </a:r>
            <a:r>
              <a:rPr lang="cs-CZ" b="1" dirty="0"/>
              <a:t>.</a:t>
            </a:r>
            <a:endParaRPr lang="cs-CZ" dirty="0"/>
          </a:p>
          <a:p>
            <a:r>
              <a:rPr lang="cs-CZ" dirty="0"/>
              <a:t>Tato změna způsobila částečnou rezistenci virů z tohoto klastru proti protilátkám získaných po infekci běžnými kmeny SARS-CoV-2 nebo v současně době vyvíjenými vakcínami. </a:t>
            </a:r>
          </a:p>
          <a:p>
            <a:r>
              <a:rPr lang="cs-CZ" dirty="0"/>
              <a:t>Průběh vlastního onemocnění u lidí </a:t>
            </a:r>
            <a:r>
              <a:rPr lang="cs-CZ" b="1" dirty="0"/>
              <a:t>se neliší </a:t>
            </a:r>
            <a:r>
              <a:rPr lang="cs-CZ" dirty="0"/>
              <a:t>od infekce běžnými kmeny SARS-CoV-2</a:t>
            </a:r>
          </a:p>
          <a:p>
            <a:r>
              <a:rPr lang="cs-CZ" dirty="0"/>
              <a:t>V případě rozšíření tohoto variantního kmene hrozí nebezpečí jeho dalších mutací v genu S proteinu, které mohou vést ke vzniku varianty plně infekční jak pro rekonvalescenty po infekci běžnými kmeny SARS-CoV-2, tak pro vakcinované  kandidátními vakcínami.</a:t>
            </a:r>
          </a:p>
          <a:p>
            <a:r>
              <a:rPr lang="cs-CZ" dirty="0"/>
              <a:t>Proto se přistupuje </a:t>
            </a:r>
            <a:r>
              <a:rPr lang="cs-CZ" b="1" dirty="0"/>
              <a:t>k preventivní depopulaci dánských norků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68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Rizika domácích zvířat?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Zaznamenány přenosy nákazy SARS-CoV-2 z člověka na vnímavá domácí zvířata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Nezaznamenán</a:t>
            </a:r>
            <a:r>
              <a:rPr lang="cs-CZ" dirty="0"/>
              <a:t> přenos nákazy SARS-CoV-2 z domácích zvířat na člověka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Zvířata v současnosti </a:t>
            </a:r>
            <a:r>
              <a:rPr lang="cs-CZ" b="1" dirty="0"/>
              <a:t>nehrají v epidemiologii nákazy SARS-CoV-2 významnou roli</a:t>
            </a:r>
          </a:p>
        </p:txBody>
      </p:sp>
    </p:spTree>
    <p:extLst>
      <p:ext uri="{BB962C8B-B14F-4D97-AF65-F5344CB8AC3E}">
        <p14:creationId xmlns:p14="http://schemas.microsoft.com/office/powerpoint/2010/main" val="348298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Děkuji za pozornost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Petr Lány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lanyp@vfu.cz</a:t>
            </a:r>
          </a:p>
        </p:txBody>
      </p:sp>
    </p:spTree>
    <p:extLst>
      <p:ext uri="{BB962C8B-B14F-4D97-AF65-F5344CB8AC3E}">
        <p14:creationId xmlns:p14="http://schemas.microsoft.com/office/powerpoint/2010/main" val="17235398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315</Words>
  <Application>Microsoft Office PowerPoint</Application>
  <PresentationFormat>Širokoúhlá obrazovka</PresentationFormat>
  <Paragraphs>51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Zoonotický potenciál pandemického viru  SARS-CoV-2 </vt:lpstr>
      <vt:lpstr>Zjištěná infekce zvířat SARS-CoV-2 mimo experiment (O.I.E.)</vt:lpstr>
      <vt:lpstr>Vnímavost zvířat k infekci SARS-CoV-2</vt:lpstr>
      <vt:lpstr>Zjištěná infekce zvířat SARS-CoV-2 mimo experiment (O.I.E.)</vt:lpstr>
      <vt:lpstr>Přenos SARS-CoV-2 z norků na člověka  v Nizozemsku</vt:lpstr>
      <vt:lpstr>Přenos SARS-CoV-2 z norků na člověka  v Dánsku</vt:lpstr>
      <vt:lpstr>Rizika domácích zvířat?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Zoonotický potenciál pandemického viru  SARS-CoV-2</dc:title>
  <dc:creator>Petr Lány</dc:creator>
  <cp:lastModifiedBy>Petr Pejchal</cp:lastModifiedBy>
  <cp:revision>72</cp:revision>
  <dcterms:created xsi:type="dcterms:W3CDTF">2020-11-09T13:50:08Z</dcterms:created>
  <dcterms:modified xsi:type="dcterms:W3CDTF">2020-11-12T08:15:21Z</dcterms:modified>
</cp:coreProperties>
</file>