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75" r:id="rId3"/>
    <p:sldId id="305" r:id="rId4"/>
    <p:sldId id="290" r:id="rId5"/>
    <p:sldId id="309" r:id="rId6"/>
    <p:sldId id="313" r:id="rId7"/>
    <p:sldId id="294" r:id="rId8"/>
    <p:sldId id="307" r:id="rId9"/>
    <p:sldId id="297" r:id="rId10"/>
    <p:sldId id="298" r:id="rId11"/>
    <p:sldId id="311" r:id="rId12"/>
    <p:sldId id="301" r:id="rId13"/>
    <p:sldId id="312" r:id="rId14"/>
    <p:sldId id="314" r:id="rId15"/>
    <p:sldId id="291" r:id="rId16"/>
    <p:sldId id="302" r:id="rId17"/>
    <p:sldId id="303" r:id="rId18"/>
    <p:sldId id="271" r:id="rId1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94660"/>
  </p:normalViewPr>
  <p:slideViewPr>
    <p:cSldViewPr>
      <p:cViewPr varScale="1">
        <p:scale>
          <a:sx n="110" d="100"/>
          <a:sy n="110" d="100"/>
        </p:scale>
        <p:origin x="16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30.01.2020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>
                <a:solidFill>
                  <a:schemeClr val="tx1"/>
                </a:solidFill>
              </a:rPr>
              <a:t>Možnost pro UŘ vybrat si z každé oblasti jedno důležité téma např. domácí porážka, 5 fen)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>
                <a:solidFill>
                  <a:schemeClr val="tx1"/>
                </a:solidFill>
              </a:rPr>
              <a:t>Možnost pro UŘ vybrat si z každé oblasti jedno důležité téma např. domácí porážka, 5 fen)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 smtClean="0"/>
              <a:t>Tisková konference</a:t>
            </a:r>
            <a:br>
              <a:rPr lang="cs-CZ" dirty="0" smtClean="0"/>
            </a:br>
            <a:r>
              <a:rPr lang="cs-CZ" dirty="0" smtClean="0"/>
              <a:t>Výsledky dozorové činnosti </a:t>
            </a:r>
            <a:r>
              <a:rPr lang="cs-CZ" dirty="0"/>
              <a:t>Státní veterinární správy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roce </a:t>
            </a:r>
            <a:r>
              <a:rPr lang="cs-CZ" dirty="0" smtClean="0"/>
              <a:t>2019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dirty="0" smtClean="0"/>
              <a:t> </a:t>
            </a:r>
            <a:r>
              <a:rPr lang="cs-CZ" b="0" dirty="0"/>
              <a:t/>
            </a:r>
            <a:br>
              <a:rPr lang="cs-CZ" b="0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1572166"/>
            <a:ext cx="4320480" cy="48811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začátku února 2019 se objevila kauza problémových polských jatek a hovězího masa s obsahem </a:t>
            </a:r>
            <a:r>
              <a:rPr lang="cs-CZ" sz="1600" dirty="0" smtClean="0"/>
              <a:t>salmonel. Kauza </a:t>
            </a:r>
            <a:r>
              <a:rPr lang="cs-CZ" sz="1600" dirty="0"/>
              <a:t>se dále </a:t>
            </a:r>
            <a:r>
              <a:rPr lang="cs-CZ" sz="1600" dirty="0" smtClean="0"/>
              <a:t>vyvíjela – </a:t>
            </a:r>
            <a:r>
              <a:rPr lang="cs-CZ" sz="1600" b="1" dirty="0" smtClean="0"/>
              <a:t>časté záchyty salmonely </a:t>
            </a:r>
            <a:r>
              <a:rPr lang="cs-CZ" sz="1600" b="1" dirty="0"/>
              <a:t>v polském drůbežím </a:t>
            </a:r>
            <a:r>
              <a:rPr lang="cs-CZ" sz="1600" b="1" dirty="0" smtClean="0"/>
              <a:t>mase </a:t>
            </a:r>
            <a:r>
              <a:rPr lang="cs-CZ" sz="1600" b="1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</a:t>
            </a:r>
            <a:r>
              <a:rPr lang="cs-CZ" sz="1600" dirty="0" smtClean="0"/>
              <a:t>dubnu zavedena </a:t>
            </a:r>
            <a:r>
              <a:rPr lang="cs-CZ" sz="1600" b="1" dirty="0" smtClean="0"/>
              <a:t>opatření s cílem ochránit spotřebitele – nutné </a:t>
            </a:r>
            <a:r>
              <a:rPr lang="cs-CZ" sz="1600" b="1" dirty="0"/>
              <a:t>vyšetření </a:t>
            </a:r>
            <a:r>
              <a:rPr lang="cs-CZ" sz="1600" b="1" dirty="0" smtClean="0"/>
              <a:t>drůbežího masa</a:t>
            </a:r>
            <a:r>
              <a:rPr lang="cs-CZ" sz="1600" dirty="0" smtClean="0"/>
              <a:t> před </a:t>
            </a:r>
            <a:r>
              <a:rPr lang="cs-CZ" sz="1600" dirty="0"/>
              <a:t>uvedením na český </a:t>
            </a:r>
            <a:r>
              <a:rPr lang="cs-CZ" sz="1600" dirty="0" smtClean="0"/>
              <a:t>trh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Zavedená veterinární opatření se ukázala jako účinná</a:t>
            </a:r>
            <a:r>
              <a:rPr lang="cs-CZ" sz="1600" dirty="0"/>
              <a:t> </a:t>
            </a:r>
            <a:r>
              <a:rPr lang="cs-CZ" sz="1600" dirty="0" smtClean="0"/>
              <a:t>– objem problematického masa se výrazně snížil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kuřecí m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" y="2609975"/>
            <a:ext cx="4165284" cy="22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45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70342"/>
            <a:ext cx="396044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Při </a:t>
            </a:r>
            <a:r>
              <a:rPr lang="cs-CZ" sz="1600" b="1" dirty="0"/>
              <a:t>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na opakovaně problematické subjekty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Spektrum </a:t>
            </a:r>
            <a:r>
              <a:rPr lang="cs-CZ" sz="1600" dirty="0"/>
              <a:t>závad zůstává </a:t>
            </a:r>
            <a:r>
              <a:rPr lang="cs-CZ" sz="1600" dirty="0" smtClean="0"/>
              <a:t>podobné. </a:t>
            </a:r>
            <a:r>
              <a:rPr lang="cs-CZ" sz="1600" dirty="0"/>
              <a:t>Nejčastěji zjišťovány </a:t>
            </a:r>
            <a:r>
              <a:rPr lang="cs-CZ" sz="1600" b="1" dirty="0"/>
              <a:t>závady </a:t>
            </a:r>
            <a:r>
              <a:rPr lang="cs-CZ" sz="1600" b="1" dirty="0" smtClean="0"/>
              <a:t>ve</a:t>
            </a:r>
            <a:r>
              <a:rPr lang="cs-CZ" sz="1600" b="1" dirty="0"/>
              <a:t> správné výrobní a hygienické praxi, označení výrobků, manipulaci s produkty, vedení dokumentace, sledovatelnosti a čištění a </a:t>
            </a:r>
            <a:r>
              <a:rPr lang="cs-CZ" sz="1600" b="1" dirty="0" smtClean="0"/>
              <a:t>sanitaci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ý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381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84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5"/>
            <a:ext cx="4464496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Téměř </a:t>
            </a:r>
            <a:r>
              <a:rPr lang="cs-CZ" sz="1600" b="1" dirty="0"/>
              <a:t>o pětinu na 923 </a:t>
            </a:r>
            <a:r>
              <a:rPr lang="cs-CZ" sz="1600" b="1" dirty="0" smtClean="0"/>
              <a:t>loni </a:t>
            </a:r>
            <a:r>
              <a:rPr lang="cs-CZ" sz="1600" dirty="0" smtClean="0"/>
              <a:t>(2018 – 793) </a:t>
            </a:r>
            <a:r>
              <a:rPr lang="cs-CZ" sz="1600" b="1" dirty="0"/>
              <a:t>vzrostl počet zásilek odbavených na Pohraniční veterinární stanici </a:t>
            </a:r>
            <a:r>
              <a:rPr lang="cs-CZ" sz="1600" dirty="0"/>
              <a:t>na pražském Letišti Václava </a:t>
            </a:r>
            <a:r>
              <a:rPr lang="cs-CZ" sz="1600" dirty="0" smtClean="0"/>
              <a:t>Havla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Rostl </a:t>
            </a:r>
            <a:r>
              <a:rPr lang="cs-CZ" sz="1600" b="1" dirty="0"/>
              <a:t>jak počet zásilek zvířat, tak živočišných </a:t>
            </a:r>
            <a:r>
              <a:rPr lang="cs-CZ" sz="1600" b="1" dirty="0" smtClean="0"/>
              <a:t>produktů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32 </a:t>
            </a:r>
            <a:r>
              <a:rPr lang="cs-CZ" sz="1600" b="1" dirty="0" smtClean="0"/>
              <a:t>zásilek, </a:t>
            </a:r>
            <a:r>
              <a:rPr lang="cs-CZ" sz="1600" dirty="0"/>
              <a:t>v roce </a:t>
            </a:r>
            <a:r>
              <a:rPr lang="cs-CZ" sz="1600" dirty="0" smtClean="0"/>
              <a:t>2018 </a:t>
            </a:r>
            <a:r>
              <a:rPr lang="cs-CZ" sz="1600" dirty="0"/>
              <a:t>– </a:t>
            </a:r>
            <a:r>
              <a:rPr lang="cs-CZ" sz="1600" dirty="0" smtClean="0"/>
              <a:t>28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Nejčastěji dovážené komodity v roce 2019</a:t>
            </a:r>
            <a:r>
              <a:rPr lang="cs-CZ" sz="1600" dirty="0" smtClean="0"/>
              <a:t>: akvarijní ryby a terarijní zvířata, krmiva pro zvířata a genetický materiál, zpracované živočišné bílkoviny k lidské spotřebě, produkty rybolovu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</a:t>
            </a:r>
            <a:r>
              <a:rPr lang="cs-CZ" sz="2400" dirty="0" smtClean="0"/>
              <a:t>. Kontrola dovozu zvířat a živočišných produktů</a:t>
            </a:r>
          </a:p>
          <a:p>
            <a:r>
              <a:rPr lang="cs-CZ" sz="2400" dirty="0" smtClean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akvarijní ry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98" y="2708920"/>
            <a:ext cx="4030862" cy="25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1628801"/>
            <a:ext cx="4392488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Veterinární dozor je důležitý při </a:t>
            </a:r>
            <a:r>
              <a:rPr lang="cs-CZ" sz="1600" b="1" dirty="0"/>
              <a:t>odbavování zásilek živých zvířat a živočišných produktů při </a:t>
            </a:r>
            <a:r>
              <a:rPr lang="cs-CZ" sz="1600" b="1" dirty="0" smtClean="0"/>
              <a:t>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loňský rok úřední veterinární lékaři vydali a potvrdili </a:t>
            </a:r>
            <a:r>
              <a:rPr lang="cs-CZ" sz="1600" b="1" dirty="0"/>
              <a:t>po provedené veterinární kontrole takřka 10 </a:t>
            </a:r>
            <a:r>
              <a:rPr lang="cs-CZ" sz="1600" b="1" dirty="0" smtClean="0"/>
              <a:t>100 </a:t>
            </a:r>
            <a:r>
              <a:rPr lang="cs-CZ" sz="1600" b="1" dirty="0"/>
              <a:t>zásilek živých zvířat a živočišných produktů do třetích </a:t>
            </a:r>
            <a:r>
              <a:rPr lang="cs-CZ" sz="1600" b="1" dirty="0" smtClean="0"/>
              <a:t>zemí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Růst vývozu živých zvířat o 18 % na 134 mil ks., </a:t>
            </a:r>
            <a:r>
              <a:rPr lang="cs-CZ" sz="1600" dirty="0" smtClean="0"/>
              <a:t>mírný pokles vývozu </a:t>
            </a:r>
            <a:r>
              <a:rPr lang="cs-CZ" sz="1600" b="1" dirty="0" smtClean="0"/>
              <a:t>živočišných produktů na 99 000 tun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loňském roce </a:t>
            </a:r>
            <a:r>
              <a:rPr lang="cs-CZ" sz="1600" b="1" dirty="0"/>
              <a:t>nově </a:t>
            </a:r>
            <a:r>
              <a:rPr lang="cs-CZ" sz="1600" b="1" dirty="0" smtClean="0"/>
              <a:t>vyjednala SVS 34 </a:t>
            </a:r>
            <a:r>
              <a:rPr lang="cs-CZ" sz="1600" b="1" dirty="0"/>
              <a:t>vývozních osvědčení </a:t>
            </a:r>
            <a:r>
              <a:rPr lang="cs-CZ" sz="1600" b="1" dirty="0" smtClean="0"/>
              <a:t>do </a:t>
            </a:r>
            <a:r>
              <a:rPr lang="cs-CZ" sz="1600" b="1" dirty="0"/>
              <a:t>třetích zemí</a:t>
            </a:r>
            <a:r>
              <a:rPr lang="cs-CZ" sz="1600" dirty="0"/>
              <a:t>, </a:t>
            </a:r>
            <a:r>
              <a:rPr lang="cs-CZ" sz="1600" dirty="0" smtClean="0"/>
              <a:t>o </a:t>
            </a:r>
            <a:r>
              <a:rPr lang="cs-CZ" sz="1600" dirty="0"/>
              <a:t>polovinu více než v roce </a:t>
            </a:r>
            <a:r>
              <a:rPr lang="cs-CZ" sz="1600" dirty="0" smtClean="0"/>
              <a:t>2018, 15 </a:t>
            </a:r>
            <a:r>
              <a:rPr lang="cs-CZ" sz="1600" dirty="0"/>
              <a:t>dokumentů je v současnosti </a:t>
            </a:r>
            <a:r>
              <a:rPr lang="cs-CZ" sz="1600" dirty="0" smtClean="0"/>
              <a:t>v procesu</a:t>
            </a:r>
            <a:endParaRPr lang="cs-CZ" sz="1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</a:t>
            </a:r>
            <a:r>
              <a:rPr lang="cs-CZ" sz="2400" dirty="0" smtClean="0"/>
              <a:t>. Vývoz zvířat a živočišných produktů</a:t>
            </a:r>
          </a:p>
          <a:p>
            <a:r>
              <a:rPr lang="cs-CZ" sz="2400" dirty="0" smtClean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9" y="2276872"/>
            <a:ext cx="4168334" cy="29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4752527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průběhu roku 2019 SVS průběžně upozorňovala na novou </a:t>
            </a:r>
            <a:r>
              <a:rPr lang="cs-CZ" sz="1600" b="1" dirty="0" smtClean="0"/>
              <a:t>povinnost </a:t>
            </a:r>
            <a:r>
              <a:rPr lang="cs-CZ" sz="1600" b="1" dirty="0"/>
              <a:t>označení </a:t>
            </a:r>
            <a:r>
              <a:rPr lang="cs-CZ" sz="1600" b="1" dirty="0" smtClean="0"/>
              <a:t>psů</a:t>
            </a:r>
            <a:r>
              <a:rPr lang="cs-CZ" sz="1600" dirty="0"/>
              <a:t> </a:t>
            </a:r>
            <a:r>
              <a:rPr lang="cs-CZ" sz="1600" dirty="0" smtClean="0"/>
              <a:t>od</a:t>
            </a:r>
            <a:r>
              <a:rPr lang="cs-CZ" sz="1600" dirty="0"/>
              <a:t> 1. 1. 2020 </a:t>
            </a:r>
            <a:r>
              <a:rPr lang="cs-CZ" sz="1600" dirty="0" smtClean="0"/>
              <a:t>dle novely veterinárního zákona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Štěňata musí být označena mikročipem nejpozději v době prvního očkování proti </a:t>
            </a:r>
            <a:r>
              <a:rPr lang="cs-CZ" sz="1600" b="1" dirty="0" smtClean="0"/>
              <a:t>vzteklině</a:t>
            </a:r>
            <a:r>
              <a:rPr lang="cs-CZ" sz="1600" dirty="0" smtClean="0"/>
              <a:t>, další novela zpřísnila tuto povinnost na dobu do 3 měsíců (původně do 6 měsíců)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Mikročipem </a:t>
            </a:r>
            <a:r>
              <a:rPr lang="cs-CZ" sz="1600" dirty="0"/>
              <a:t>nemusí být označeni psi s jasně čitelným tetováním provedeným před 3. 7. </a:t>
            </a:r>
            <a:r>
              <a:rPr lang="cs-CZ" sz="1600" dirty="0" smtClean="0"/>
              <a:t>2011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Nově </a:t>
            </a:r>
            <a:r>
              <a:rPr lang="cs-CZ" sz="1600" b="1" dirty="0" smtClean="0"/>
              <a:t>musí být </a:t>
            </a:r>
            <a:r>
              <a:rPr lang="cs-CZ" sz="1600" b="1" dirty="0"/>
              <a:t>povinně registrované SVS všechny chovy se 3 a více </a:t>
            </a:r>
            <a:r>
              <a:rPr lang="cs-CZ" sz="1600" b="1" dirty="0" smtClean="0"/>
              <a:t>fenami </a:t>
            </a:r>
            <a:r>
              <a:rPr lang="cs-CZ" sz="1600" dirty="0" smtClean="0"/>
              <a:t>(dříve 5 a více fen).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Dále </a:t>
            </a:r>
            <a:r>
              <a:rPr lang="cs-CZ" sz="1600" b="1" dirty="0"/>
              <a:t> novela zavádí centrální evidenci označených psů vedenou </a:t>
            </a:r>
            <a:r>
              <a:rPr lang="cs-CZ" sz="1600" b="1" dirty="0" smtClean="0"/>
              <a:t>SVS</a:t>
            </a:r>
            <a:r>
              <a:rPr lang="cs-CZ" sz="1600" dirty="0" smtClean="0"/>
              <a:t> od 2022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</a:t>
            </a:r>
            <a:r>
              <a:rPr lang="cs-CZ" sz="2400" dirty="0" smtClean="0"/>
              <a:t>. Legislativa – novela veterinárního zákona</a:t>
            </a:r>
            <a:endParaRPr lang="cs-CZ" sz="2400" dirty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792420" cy="28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3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09581" y="1556792"/>
            <a:ext cx="4577219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V loňském roce byl navýšen počet míst v SVS o 10 na 1326 míst, </a:t>
            </a:r>
            <a:r>
              <a:rPr lang="cs-CZ" sz="1600" dirty="0" smtClean="0"/>
              <a:t>všechny pozice se podařilo obsadit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Navzdory </a:t>
            </a:r>
            <a:r>
              <a:rPr lang="cs-CZ" sz="1600" dirty="0"/>
              <a:t>celkové situaci na trhu práce </a:t>
            </a:r>
            <a:r>
              <a:rPr lang="cs-CZ" sz="1600" dirty="0" smtClean="0"/>
              <a:t>v </a:t>
            </a:r>
            <a:r>
              <a:rPr lang="cs-CZ" sz="1600" dirty="0"/>
              <a:t>roce 2018 </a:t>
            </a:r>
            <a:r>
              <a:rPr lang="cs-CZ" sz="1600" b="1" dirty="0"/>
              <a:t>se podařilo snížit a udržet průměrný počet neobsazených míst nižší než 3 </a:t>
            </a:r>
            <a:r>
              <a:rPr lang="cs-CZ" sz="1600" b="1" dirty="0" smtClean="0"/>
              <a:t>%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Stále trvá nutnost </a:t>
            </a:r>
            <a:r>
              <a:rPr lang="cs-CZ" sz="1600" b="1" dirty="0"/>
              <a:t>generační </a:t>
            </a:r>
            <a:r>
              <a:rPr lang="cs-CZ" sz="1600" b="1" dirty="0" smtClean="0"/>
              <a:t>obměny </a:t>
            </a:r>
            <a:r>
              <a:rPr lang="cs-CZ" sz="1600" dirty="0"/>
              <a:t>– priorita získávat nové zaměstnance – užitečná spolupráce s </a:t>
            </a:r>
            <a:r>
              <a:rPr lang="cs-CZ" sz="1600" dirty="0" smtClean="0"/>
              <a:t>VFU a dalšími veterinárními školami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8. Personální údaje </a:t>
            </a:r>
            <a:endParaRPr lang="cs-CZ" sz="2400" dirty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1086"/>
            <a:ext cx="2592288" cy="46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0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3888432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</a:t>
            </a:r>
            <a:r>
              <a:rPr lang="cs-CZ" sz="1600" dirty="0" smtClean="0"/>
              <a:t>třetího </a:t>
            </a:r>
            <a:r>
              <a:rPr lang="cs-CZ" sz="1600" dirty="0"/>
              <a:t>ročníku </a:t>
            </a:r>
            <a:r>
              <a:rPr lang="cs-CZ" sz="1600" dirty="0" smtClean="0"/>
              <a:t>projektu </a:t>
            </a:r>
            <a:r>
              <a:rPr lang="cs-CZ" sz="1600" dirty="0"/>
              <a:t>„Máme rádi zvířata“ </a:t>
            </a:r>
            <a:r>
              <a:rPr lang="cs-CZ" sz="1600" b="1" dirty="0"/>
              <a:t>navštívili </a:t>
            </a:r>
            <a:r>
              <a:rPr lang="cs-CZ" sz="1600" b="1" dirty="0" smtClean="0"/>
              <a:t>veterinární </a:t>
            </a:r>
            <a:r>
              <a:rPr lang="cs-CZ" sz="1600" b="1"/>
              <a:t>inspektoři </a:t>
            </a:r>
            <a:r>
              <a:rPr lang="cs-CZ" sz="1600" b="1" smtClean="0"/>
              <a:t>okolo </a:t>
            </a:r>
            <a:r>
              <a:rPr lang="cs-CZ" sz="1600" b="1" dirty="0" smtClean="0"/>
              <a:t>300 </a:t>
            </a:r>
            <a:r>
              <a:rPr lang="cs-CZ" sz="1600" b="1" dirty="0"/>
              <a:t>mateřských </a:t>
            </a:r>
            <a:r>
              <a:rPr lang="cs-CZ" sz="1600" b="1" dirty="0" smtClean="0"/>
              <a:t>školek </a:t>
            </a:r>
            <a:r>
              <a:rPr lang="cs-CZ" sz="1600" dirty="0" smtClean="0"/>
              <a:t>a předali informace  o  péči </a:t>
            </a:r>
            <a:r>
              <a:rPr lang="cs-CZ" sz="1600" dirty="0"/>
              <a:t>o </a:t>
            </a:r>
            <a:r>
              <a:rPr lang="cs-CZ" sz="1600" dirty="0" smtClean="0"/>
              <a:t> zvířata  více  než 7 600 předškolákům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Celou </a:t>
            </a:r>
            <a:r>
              <a:rPr lang="cs-CZ" sz="1600" b="1" dirty="0"/>
              <a:t>akci </a:t>
            </a:r>
            <a:r>
              <a:rPr lang="cs-CZ" sz="1600" b="1" dirty="0" smtClean="0"/>
              <a:t>zajišťují </a:t>
            </a:r>
            <a:r>
              <a:rPr lang="cs-CZ" sz="1600" b="1" dirty="0"/>
              <a:t>vlastními silami zaměstnanci </a:t>
            </a:r>
            <a:r>
              <a:rPr lang="cs-CZ" sz="1600" b="1" dirty="0" smtClean="0"/>
              <a:t>SVS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Projekt</a:t>
            </a:r>
            <a:r>
              <a:rPr lang="cs-CZ" sz="1600" dirty="0"/>
              <a:t>, který finančně podporuje ministerstvo zemědělství, </a:t>
            </a:r>
            <a:r>
              <a:rPr lang="cs-CZ" sz="1600" b="1" dirty="0"/>
              <a:t>by měl pokračovat i v letošním roce.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9</a:t>
            </a:r>
            <a:r>
              <a:rPr lang="cs-CZ" sz="2400" dirty="0" smtClean="0"/>
              <a:t>.  Projekt Máme rádi zvířata</a:t>
            </a:r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s://www.svscr.cz/wp-content/uploads/2019/12/P%C5%99ed%C3%A1v%C3%A1n%C3%AD-cen-v%C3%ADt%C4%9Bzn%C3%A9-%C5%A1kolce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01" y="1898828"/>
            <a:ext cx="4408980" cy="33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Zachování </a:t>
            </a:r>
            <a:r>
              <a:rPr lang="cs-CZ" sz="1600" b="1" dirty="0"/>
              <a:t>příznivých nákazových statusů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SVS bude dále usilovat o </a:t>
            </a:r>
            <a:r>
              <a:rPr lang="cs-CZ" sz="1600" b="1" dirty="0"/>
              <a:t>získání statusu země prosté infekční bovinní </a:t>
            </a:r>
            <a:r>
              <a:rPr lang="cs-CZ" sz="1600" b="1" dirty="0" err="1" smtClean="0"/>
              <a:t>rinotracheitidy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Důležitým úkolem bude </a:t>
            </a:r>
            <a:r>
              <a:rPr lang="cs-CZ" sz="1600" b="1" dirty="0" smtClean="0"/>
              <a:t>příprava </a:t>
            </a:r>
            <a:r>
              <a:rPr lang="cs-CZ" sz="1600" b="1" dirty="0"/>
              <a:t>systému centrální evidence psů</a:t>
            </a:r>
            <a:r>
              <a:rPr lang="cs-CZ" sz="1600" dirty="0"/>
              <a:t>, která </a:t>
            </a:r>
            <a:r>
              <a:rPr lang="cs-CZ" sz="1600" dirty="0" smtClean="0"/>
              <a:t>bude </a:t>
            </a:r>
            <a:r>
              <a:rPr lang="cs-CZ" sz="1600" dirty="0"/>
              <a:t>spuštěna od roku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Dlouhodobým </a:t>
            </a:r>
            <a:r>
              <a:rPr lang="cs-CZ" sz="1600" dirty="0"/>
              <a:t>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</a:t>
            </a:r>
            <a:r>
              <a:rPr lang="cs-CZ" sz="1600" b="1" dirty="0" smtClean="0"/>
              <a:t>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10. Priority pro letošní rok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94" y="4725144"/>
            <a:ext cx="3513956" cy="17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  <a:endParaRPr lang="cs-CZ" sz="4800" dirty="0" smtClean="0"/>
          </a:p>
          <a:p>
            <a:pPr algn="ctr"/>
            <a:r>
              <a:rPr lang="cs-CZ" sz="4800" dirty="0" smtClean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Zbyněk Semerád, </a:t>
            </a:r>
            <a:r>
              <a:rPr lang="cs-CZ" sz="1800" dirty="0" smtClean="0">
                <a:latin typeface="Arial" charset="0"/>
                <a:cs typeface="Arial" charset="0"/>
              </a:rPr>
              <a:t>ústřední ředitel SVS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Milada Dubská, </a:t>
            </a:r>
            <a:r>
              <a:rPr lang="cs-CZ" sz="1800" dirty="0">
                <a:latin typeface="Arial" charset="0"/>
                <a:cs typeface="Arial" charset="0"/>
              </a:rPr>
              <a:t>ředitelka odboru ochrany zdraví a pohody zvířat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Lenka Sedláčková, </a:t>
            </a:r>
            <a:r>
              <a:rPr lang="cs-CZ" sz="1800" dirty="0">
                <a:latin typeface="Arial" charset="0"/>
                <a:cs typeface="Arial" charset="0"/>
              </a:rPr>
              <a:t>vedoucí oddělení </a:t>
            </a:r>
            <a:r>
              <a:rPr lang="cs-CZ" sz="1800" dirty="0" smtClean="0">
                <a:latin typeface="Arial" charset="0"/>
                <a:cs typeface="Arial" charset="0"/>
              </a:rPr>
              <a:t>veterinární hygieny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3672408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České republice se </a:t>
            </a:r>
            <a:r>
              <a:rPr lang="cs-CZ" sz="1600" b="1" dirty="0" smtClean="0"/>
              <a:t>podařilo udržet všechny v</a:t>
            </a:r>
            <a:r>
              <a:rPr lang="cs-CZ" sz="1600" b="1" dirty="0"/>
              <a:t> minulosti získané příznivé nákazové </a:t>
            </a:r>
            <a:r>
              <a:rPr lang="cs-CZ" sz="1600" b="1" dirty="0" smtClean="0"/>
              <a:t>statusy a získat zpět status země  prosté afrického moru prasat </a:t>
            </a:r>
            <a:r>
              <a:rPr lang="cs-CZ" sz="1600" dirty="0" smtClean="0"/>
              <a:t>(AMP)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Našemu </a:t>
            </a:r>
            <a:r>
              <a:rPr lang="cs-CZ" sz="1600" b="1" dirty="0"/>
              <a:t>území se vyhnuly </a:t>
            </a:r>
            <a:r>
              <a:rPr lang="cs-CZ" sz="1600" b="1" dirty="0" smtClean="0"/>
              <a:t>nebezpečné </a:t>
            </a:r>
            <a:r>
              <a:rPr lang="cs-CZ" sz="1600" b="1" dirty="0"/>
              <a:t>nákazy</a:t>
            </a:r>
            <a:r>
              <a:rPr lang="cs-CZ" sz="1600" dirty="0"/>
              <a:t>, jako je například ptačí </a:t>
            </a:r>
            <a:r>
              <a:rPr lang="cs-CZ" sz="1600" dirty="0" smtClean="0"/>
              <a:t>chřipka či Newcastleská choroba drůbeže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Dále přibývalo podnětů pro podezření z týrání zvířat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loni vybrala na pokutách více než 33 milionů korun</a:t>
            </a:r>
            <a:r>
              <a:rPr lang="cs-CZ" sz="1600" dirty="0"/>
              <a:t>, což bylo takřka o sedm milionů Kč více než v roce 2018</a:t>
            </a:r>
            <a:endParaRPr lang="cs-CZ" sz="1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</a:t>
            </a:r>
            <a:endParaRPr lang="cs-CZ" sz="2400" dirty="0"/>
          </a:p>
        </p:txBody>
      </p:sp>
      <p:pic>
        <p:nvPicPr>
          <p:cNvPr id="2" name="Picture 2" descr="https://www.irozhlas.cz/sites/default/files/styles/zpravy_otvirak_velky/public/images/8572eec7789b25ccb8fa6c610817128c.jpg?itok=WnU7S0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85" y="2642322"/>
            <a:ext cx="4754198" cy="26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484784"/>
            <a:ext cx="3816424" cy="4896545"/>
          </a:xfrm>
        </p:spPr>
        <p:txBody>
          <a:bodyPr/>
          <a:lstStyle/>
          <a:p>
            <a:pPr marL="0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Česká </a:t>
            </a:r>
            <a:r>
              <a:rPr lang="cs-CZ" sz="1600" b="1" dirty="0"/>
              <a:t>republika se </a:t>
            </a:r>
            <a:r>
              <a:rPr lang="cs-CZ" sz="1600" b="1" dirty="0" smtClean="0"/>
              <a:t>stala </a:t>
            </a:r>
            <a:r>
              <a:rPr lang="cs-CZ" sz="1600" b="1" dirty="0"/>
              <a:t>jedinou zemí, které se podařilo africký mor </a:t>
            </a:r>
            <a:r>
              <a:rPr lang="cs-CZ" sz="1600" b="1" dirty="0" smtClean="0"/>
              <a:t>prasat zlikvidovat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Získání statusu </a:t>
            </a:r>
            <a:r>
              <a:rPr lang="cs-CZ" sz="1600" b="1" dirty="0" smtClean="0"/>
              <a:t>bez výskytu AMP představuje </a:t>
            </a:r>
            <a:r>
              <a:rPr lang="cs-CZ" sz="1600" dirty="0" smtClean="0"/>
              <a:t>pro ČR z</a:t>
            </a:r>
            <a:r>
              <a:rPr lang="cs-CZ" sz="1600" dirty="0"/>
              <a:t> mezinárodního hlediska </a:t>
            </a:r>
            <a:r>
              <a:rPr lang="cs-CZ" sz="1600" b="1" dirty="0" smtClean="0"/>
              <a:t>značný úspěch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Nákazová situace v sousedních zemích se výrazně zhoršuje. Nejbližší ohnisko v Polsku již jen cca 65 km od hranic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25383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4320480" cy="48245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/>
              <a:t>V roce 2019 pokračovala klidnější nákazová situace </a:t>
            </a:r>
            <a:r>
              <a:rPr lang="cs-CZ" sz="1800" dirty="0"/>
              <a:t>oproti turbulentnímu roku 2017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V loňském roce </a:t>
            </a:r>
            <a:r>
              <a:rPr lang="cs-CZ" sz="1800" dirty="0" smtClean="0"/>
              <a:t>se </a:t>
            </a:r>
            <a:r>
              <a:rPr lang="cs-CZ" sz="1800" b="1" dirty="0" smtClean="0"/>
              <a:t>nevyskytlo </a:t>
            </a:r>
            <a:r>
              <a:rPr lang="cs-CZ" sz="1800" b="1" dirty="0"/>
              <a:t>ani jediné ohnisko ptačí </a:t>
            </a:r>
            <a:r>
              <a:rPr lang="cs-CZ" sz="1800" b="1" dirty="0" smtClean="0"/>
              <a:t>chřipky, </a:t>
            </a:r>
            <a:r>
              <a:rPr lang="cs-CZ" sz="1800" dirty="0" smtClean="0"/>
              <a:t>zaznamenán </a:t>
            </a:r>
            <a:r>
              <a:rPr lang="cs-CZ" sz="1800" dirty="0"/>
              <a:t>nebyl </a:t>
            </a:r>
            <a:r>
              <a:rPr lang="cs-CZ" sz="1800" b="1" dirty="0" smtClean="0"/>
              <a:t>žádný </a:t>
            </a:r>
            <a:r>
              <a:rPr lang="cs-CZ" sz="1800" b="1" dirty="0"/>
              <a:t>případ Newcastleské choroby </a:t>
            </a:r>
            <a:r>
              <a:rPr lang="cs-CZ" sz="1800" b="1" dirty="0" smtClean="0"/>
              <a:t>drůbeže</a:t>
            </a:r>
            <a:endParaRPr lang="cs-CZ" sz="18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/>
              <a:t>Meziročně </a:t>
            </a:r>
            <a:r>
              <a:rPr lang="cs-CZ" sz="1800" b="1" dirty="0" smtClean="0"/>
              <a:t>se zvýšil </a:t>
            </a:r>
            <a:r>
              <a:rPr lang="cs-CZ" sz="1800" b="1" dirty="0"/>
              <a:t>počet ohnisek některých nebezpečných nákaz </a:t>
            </a:r>
            <a:r>
              <a:rPr lang="cs-CZ" sz="1800" b="1" dirty="0" smtClean="0"/>
              <a:t>ryb </a:t>
            </a:r>
            <a:r>
              <a:rPr lang="cs-CZ" sz="1800" dirty="0" smtClean="0"/>
              <a:t>– zejména </a:t>
            </a:r>
            <a:r>
              <a:rPr lang="cs-CZ" sz="1800" b="1" dirty="0" err="1" smtClean="0"/>
              <a:t>koiherpesvirózy</a:t>
            </a:r>
            <a:r>
              <a:rPr lang="cs-CZ" sz="1800" dirty="0" smtClean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 smtClean="0"/>
              <a:t>Zvýšil se rovněž počet hlášených </a:t>
            </a:r>
            <a:r>
              <a:rPr lang="cs-CZ" sz="1800" b="1" dirty="0"/>
              <a:t>úhynů </a:t>
            </a:r>
            <a:r>
              <a:rPr lang="cs-CZ" sz="1800" b="1" dirty="0" smtClean="0"/>
              <a:t>včelstev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</a:t>
            </a:r>
            <a:r>
              <a:rPr lang="cs-CZ" sz="2400" dirty="0" smtClean="0"/>
              <a:t>. Zdraví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06474"/>
            <a:ext cx="2971486" cy="40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1"/>
            <a:ext cx="7848872" cy="194421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L</a:t>
            </a:r>
            <a:r>
              <a:rPr lang="cs-CZ" sz="1600" dirty="0" smtClean="0"/>
              <a:t>oni SVS řešila </a:t>
            </a:r>
            <a:r>
              <a:rPr lang="cs-CZ" sz="1600" b="1" dirty="0" smtClean="0"/>
              <a:t>celkem </a:t>
            </a:r>
            <a:r>
              <a:rPr lang="cs-CZ" sz="1600" b="1" dirty="0"/>
              <a:t>11 ohnisek </a:t>
            </a:r>
            <a:r>
              <a:rPr lang="cs-CZ" sz="1600" b="1" dirty="0" err="1"/>
              <a:t>koi</a:t>
            </a:r>
            <a:r>
              <a:rPr lang="cs-CZ" sz="1600" b="1" dirty="0"/>
              <a:t> </a:t>
            </a:r>
            <a:r>
              <a:rPr lang="cs-CZ" sz="1600" b="1" dirty="0" err="1"/>
              <a:t>herpesvirózy</a:t>
            </a:r>
            <a:r>
              <a:rPr lang="cs-CZ" sz="1600" b="1" dirty="0"/>
              <a:t> </a:t>
            </a:r>
            <a:r>
              <a:rPr lang="cs-CZ" sz="1600" b="1" dirty="0" smtClean="0"/>
              <a:t>kaprů</a:t>
            </a:r>
            <a:r>
              <a:rPr lang="cs-CZ" sz="1600" dirty="0"/>
              <a:t> </a:t>
            </a:r>
            <a:r>
              <a:rPr lang="cs-CZ" sz="1600" dirty="0" smtClean="0"/>
              <a:t>v pěti krajích – Pardubický (</a:t>
            </a:r>
            <a:r>
              <a:rPr lang="cs-CZ" sz="1600" dirty="0"/>
              <a:t>6), </a:t>
            </a:r>
            <a:r>
              <a:rPr lang="cs-CZ" sz="1600" dirty="0" smtClean="0"/>
              <a:t>Středočeský (1</a:t>
            </a:r>
            <a:r>
              <a:rPr lang="cs-CZ" sz="1600" dirty="0"/>
              <a:t>), </a:t>
            </a:r>
            <a:r>
              <a:rPr lang="cs-CZ" sz="1600" dirty="0" smtClean="0"/>
              <a:t>Moravskoslezský </a:t>
            </a:r>
            <a:r>
              <a:rPr lang="cs-CZ" sz="1600" dirty="0"/>
              <a:t>(1), </a:t>
            </a:r>
            <a:r>
              <a:rPr lang="cs-CZ" sz="1600" dirty="0" smtClean="0"/>
              <a:t>Jihomoravský </a:t>
            </a:r>
            <a:r>
              <a:rPr lang="cs-CZ" sz="1600" dirty="0"/>
              <a:t>(1) a v Praze (2</a:t>
            </a:r>
            <a:r>
              <a:rPr lang="cs-CZ" sz="1600" dirty="0" smtClean="0"/>
              <a:t>)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V roce </a:t>
            </a:r>
            <a:r>
              <a:rPr lang="cs-CZ" sz="1600" b="1" dirty="0" smtClean="0"/>
              <a:t>2018 – 2 ohniska </a:t>
            </a:r>
            <a:r>
              <a:rPr lang="cs-CZ" sz="1600" dirty="0" smtClean="0"/>
              <a:t>a v </a:t>
            </a:r>
            <a:r>
              <a:rPr lang="cs-CZ" sz="1600" b="1" dirty="0"/>
              <a:t>2017 – </a:t>
            </a:r>
            <a:r>
              <a:rPr lang="cs-CZ" sz="1600" b="1" dirty="0" smtClean="0"/>
              <a:t>3 ohniska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V souvislosti s touto nákazou bylo loni nutné usmrtit přes 110 tun ryb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</a:t>
            </a:r>
            <a:r>
              <a:rPr lang="cs-CZ" sz="2400" dirty="0" smtClean="0"/>
              <a:t>. </a:t>
            </a:r>
            <a:r>
              <a:rPr lang="cs-CZ" sz="2400" dirty="0"/>
              <a:t>Z</a:t>
            </a:r>
            <a:r>
              <a:rPr lang="cs-CZ" sz="2400" dirty="0" smtClean="0"/>
              <a:t>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66026"/>
            <a:ext cx="4122948" cy="27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4392488" cy="48965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 </a:t>
            </a:r>
            <a:r>
              <a:rPr lang="cs-CZ" sz="1600" b="1" dirty="0"/>
              <a:t>loňském roce bylo v ČR </a:t>
            </a:r>
            <a:r>
              <a:rPr lang="cs-CZ" sz="1600" b="1" dirty="0" smtClean="0"/>
              <a:t>134 </a:t>
            </a:r>
            <a:r>
              <a:rPr lang="cs-CZ" sz="1600" b="1" dirty="0"/>
              <a:t>případů výskytu </a:t>
            </a:r>
            <a:r>
              <a:rPr lang="cs-CZ" sz="1600" b="1" dirty="0" smtClean="0"/>
              <a:t>moru včelího plodu</a:t>
            </a:r>
            <a:r>
              <a:rPr lang="cs-CZ" sz="1600" dirty="0" smtClean="0"/>
              <a:t> (o 21 více než v roce 2018, přesto druhý nejnižší počet za posledních šest let)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Po </a:t>
            </a:r>
            <a:r>
              <a:rPr lang="cs-CZ" sz="1600" b="1" dirty="0"/>
              <a:t>třech letech </a:t>
            </a:r>
            <a:r>
              <a:rPr lang="cs-CZ" sz="1600" b="1" dirty="0" smtClean="0"/>
              <a:t>prokázán </a:t>
            </a:r>
            <a:r>
              <a:rPr lang="cs-CZ" sz="1600" b="1" dirty="0"/>
              <a:t>výskyt hniloby včelího </a:t>
            </a:r>
            <a:r>
              <a:rPr lang="cs-CZ" sz="1600" b="1" dirty="0" smtClean="0"/>
              <a:t>plodu v ČR -</a:t>
            </a:r>
            <a:r>
              <a:rPr lang="cs-CZ" sz="1600" dirty="0" smtClean="0"/>
              <a:t> </a:t>
            </a:r>
            <a:r>
              <a:rPr lang="cs-CZ" sz="1600" dirty="0"/>
              <a:t>na stanovištích včel v Libereckém </a:t>
            </a:r>
            <a:r>
              <a:rPr lang="cs-CZ" sz="1600" dirty="0" smtClean="0"/>
              <a:t>kraji (okres Semily), celkem </a:t>
            </a:r>
            <a:r>
              <a:rPr lang="cs-CZ" sz="1600" dirty="0"/>
              <a:t>bylo </a:t>
            </a:r>
            <a:r>
              <a:rPr lang="cs-CZ" sz="1600" dirty="0" smtClean="0"/>
              <a:t>vyhlášeno </a:t>
            </a:r>
            <a:r>
              <a:rPr lang="cs-CZ" sz="1600" dirty="0"/>
              <a:t>16 </a:t>
            </a:r>
            <a:r>
              <a:rPr lang="cs-CZ" sz="1600" dirty="0" smtClean="0"/>
              <a:t>ohnisek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Zvýšený </a:t>
            </a:r>
            <a:r>
              <a:rPr lang="cs-CZ" sz="1600" b="1" dirty="0"/>
              <a:t>nárůst hlášení úhynů </a:t>
            </a:r>
            <a:r>
              <a:rPr lang="cs-CZ" sz="1600" b="1" dirty="0" smtClean="0"/>
              <a:t>včelstev</a:t>
            </a:r>
            <a:r>
              <a:rPr lang="cs-CZ" sz="1600" dirty="0" smtClean="0"/>
              <a:t>, který </a:t>
            </a:r>
            <a:r>
              <a:rPr lang="cs-CZ" sz="1600" dirty="0"/>
              <a:t>může být způsoben také důslednějším plněním povinností chovatelů hlásit KVS </a:t>
            </a:r>
            <a:r>
              <a:rPr lang="cs-CZ" sz="1600" dirty="0" smtClean="0"/>
              <a:t>úhyny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Celkem bylo </a:t>
            </a:r>
            <a:r>
              <a:rPr lang="cs-CZ" sz="1600" b="1" dirty="0" smtClean="0"/>
              <a:t>loni přijato </a:t>
            </a:r>
            <a:r>
              <a:rPr lang="cs-CZ" sz="1600" b="1" dirty="0"/>
              <a:t>172 hlášení o úhynech včelstev</a:t>
            </a:r>
            <a:r>
              <a:rPr lang="cs-CZ" sz="1600" dirty="0"/>
              <a:t>, </a:t>
            </a:r>
            <a:r>
              <a:rPr lang="cs-CZ" sz="1600" dirty="0" smtClean="0"/>
              <a:t>např. suspektní </a:t>
            </a:r>
            <a:r>
              <a:rPr lang="cs-CZ" sz="1600" dirty="0"/>
              <a:t>otravy, vyloupení cizími včelami, napadaní vosami či zavíječem, úhyny v důsledku </a:t>
            </a:r>
            <a:r>
              <a:rPr lang="cs-CZ" sz="1600" dirty="0" err="1"/>
              <a:t>varroázy</a:t>
            </a:r>
            <a:r>
              <a:rPr lang="cs-CZ" sz="1600" dirty="0"/>
              <a:t> na </a:t>
            </a:r>
            <a:r>
              <a:rPr lang="cs-CZ" sz="1600" dirty="0" smtClean="0"/>
              <a:t>stanovišti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</a:t>
            </a:r>
            <a:r>
              <a:rPr lang="cs-CZ" sz="2400" dirty="0" smtClean="0"/>
              <a:t>. </a:t>
            </a:r>
            <a:r>
              <a:rPr lang="cs-CZ" sz="2400" dirty="0"/>
              <a:t>Z</a:t>
            </a:r>
            <a:r>
              <a:rPr lang="cs-CZ" sz="2400" dirty="0" smtClean="0"/>
              <a:t>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76872"/>
            <a:ext cx="3600400" cy="30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8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782" y="1628800"/>
            <a:ext cx="4137570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ČR </a:t>
            </a:r>
            <a:r>
              <a:rPr lang="cs-CZ" sz="1600" b="1" dirty="0"/>
              <a:t>v loňském roce udržela </a:t>
            </a:r>
            <a:r>
              <a:rPr lang="cs-CZ" sz="1600" b="1" dirty="0" smtClean="0"/>
              <a:t>udělené nákazové statusy a v současnosti drží statusy </a:t>
            </a:r>
            <a:r>
              <a:rPr lang="cs-CZ" sz="1600" b="1" dirty="0"/>
              <a:t>země </a:t>
            </a:r>
            <a:r>
              <a:rPr lang="cs-CZ" sz="1600" b="1" dirty="0" smtClean="0"/>
              <a:t>prosté: </a:t>
            </a:r>
            <a:r>
              <a:rPr lang="cs-CZ" sz="1600" dirty="0"/>
              <a:t>vztekliny, tuberkulózy skotu, brucelózy a </a:t>
            </a:r>
            <a:r>
              <a:rPr lang="cs-CZ" sz="1600" dirty="0" err="1"/>
              <a:t>leukózy</a:t>
            </a:r>
            <a:r>
              <a:rPr lang="cs-CZ" sz="1600" dirty="0"/>
              <a:t> skotu, brucelózy ovcí, </a:t>
            </a:r>
            <a:r>
              <a:rPr lang="cs-CZ" sz="1600" dirty="0" err="1"/>
              <a:t>Aujeszkyho</a:t>
            </a:r>
            <a:r>
              <a:rPr lang="cs-CZ" sz="1600" dirty="0"/>
              <a:t> choroby prasat, slintavky a kulhavky a afrického moru koní, moru malých </a:t>
            </a:r>
            <a:r>
              <a:rPr lang="cs-CZ" sz="1600" dirty="0" smtClean="0"/>
              <a:t>přežvýkavců, klasického moru prasat </a:t>
            </a:r>
            <a:r>
              <a:rPr lang="cs-CZ" sz="1600" dirty="0"/>
              <a:t>a status země se zanedbatelným rizikem BSE.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ČR loni </a:t>
            </a:r>
            <a:r>
              <a:rPr lang="cs-CZ" sz="1600" b="1" dirty="0"/>
              <a:t>získala zpět status země prosté </a:t>
            </a:r>
            <a:r>
              <a:rPr lang="cs-CZ" sz="1600" b="1" dirty="0" smtClean="0"/>
              <a:t>AMP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Statusy napomáhají </a:t>
            </a:r>
            <a:r>
              <a:rPr lang="cs-CZ" sz="1600" b="1" dirty="0"/>
              <a:t>českým podnikatelům s otevíráním trhů ve třetích </a:t>
            </a:r>
            <a:r>
              <a:rPr lang="cs-CZ" sz="1600" b="1" dirty="0" smtClean="0"/>
              <a:t>zemích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</a:t>
            </a:r>
            <a:r>
              <a:rPr lang="cs-CZ" sz="2400" dirty="0" smtClean="0"/>
              <a:t>. Zdraví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122" name="Picture 2" descr="VÃ½sledek obrÃ¡zku pro The World Organisation for Animal Health (O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47206" cy="2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9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4" y="1412776"/>
            <a:ext cx="4932420" cy="5184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SVS </a:t>
            </a:r>
            <a:r>
              <a:rPr lang="cs-CZ" sz="1600" dirty="0"/>
              <a:t>každoročně uskuteční v </a:t>
            </a:r>
            <a:r>
              <a:rPr lang="cs-CZ" sz="1600" dirty="0" smtClean="0"/>
              <a:t>oblasti welfare </a:t>
            </a:r>
            <a:r>
              <a:rPr lang="cs-CZ" sz="1600" dirty="0"/>
              <a:t>tisíce </a:t>
            </a:r>
            <a:r>
              <a:rPr lang="cs-CZ" sz="1600" dirty="0" smtClean="0"/>
              <a:t>kontrol,</a:t>
            </a:r>
            <a:r>
              <a:rPr lang="cs-CZ" sz="1600" b="1" dirty="0" smtClean="0"/>
              <a:t> v loňském roce vice než 7500, (r. 2018 – 7200)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Procento </a:t>
            </a:r>
            <a:r>
              <a:rPr lang="cs-CZ" sz="1600" dirty="0"/>
              <a:t>zjištěných závad mírně meziročně vzrostlo. </a:t>
            </a:r>
            <a:r>
              <a:rPr lang="cs-CZ" sz="1600" b="1" dirty="0" smtClean="0"/>
              <a:t>U</a:t>
            </a:r>
            <a:r>
              <a:rPr lang="cs-CZ" sz="1600" b="1" dirty="0"/>
              <a:t> hosp</a:t>
            </a:r>
            <a:r>
              <a:rPr lang="cs-CZ" sz="1600" dirty="0"/>
              <a:t>odářs</a:t>
            </a:r>
            <a:r>
              <a:rPr lang="cs-CZ" sz="1600" b="1" dirty="0"/>
              <a:t>kých zvířat z 18 </a:t>
            </a:r>
            <a:r>
              <a:rPr lang="cs-CZ" sz="1600" b="1" dirty="0" smtClean="0"/>
              <a:t>% </a:t>
            </a:r>
            <a:r>
              <a:rPr lang="cs-CZ" sz="1600" b="1" dirty="0"/>
              <a:t>na 21 </a:t>
            </a:r>
            <a:r>
              <a:rPr lang="cs-CZ" sz="1600" b="1" dirty="0" smtClean="0"/>
              <a:t>%, </a:t>
            </a:r>
            <a:r>
              <a:rPr lang="cs-CZ" sz="1600" b="1" dirty="0"/>
              <a:t>u zájmových zvířat z </a:t>
            </a:r>
            <a:r>
              <a:rPr lang="cs-CZ" sz="1600" b="1" dirty="0" smtClean="0"/>
              <a:t>26 % </a:t>
            </a:r>
            <a:r>
              <a:rPr lang="cs-CZ" sz="1600" b="1" dirty="0"/>
              <a:t>na 28 </a:t>
            </a:r>
            <a:r>
              <a:rPr lang="cs-CZ" sz="1600" b="1" dirty="0" smtClean="0"/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Stále více podnětů na možné týrání zvířat. </a:t>
            </a:r>
            <a:r>
              <a:rPr lang="cs-CZ" sz="1600" b="1" dirty="0" smtClean="0"/>
              <a:t>Kontrol na základě podnětu loni 3134 </a:t>
            </a:r>
            <a:r>
              <a:rPr lang="cs-CZ" sz="1600" dirty="0" smtClean="0"/>
              <a:t>(o 500 více než v roce 2017)</a:t>
            </a:r>
            <a:endParaRPr lang="cs-CZ" sz="16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Obcím </a:t>
            </a:r>
            <a:r>
              <a:rPr lang="cs-CZ" sz="1600" b="1" dirty="0"/>
              <a:t>s rozšířenou </a:t>
            </a:r>
            <a:r>
              <a:rPr lang="cs-CZ" sz="1600" b="1" dirty="0" smtClean="0"/>
              <a:t>působností předáno rekordních 660 </a:t>
            </a:r>
            <a:r>
              <a:rPr lang="cs-CZ" sz="1600" b="1" dirty="0"/>
              <a:t>podnětů </a:t>
            </a:r>
            <a:r>
              <a:rPr lang="cs-CZ" sz="1600" dirty="0" smtClean="0"/>
              <a:t>s</a:t>
            </a:r>
            <a:r>
              <a:rPr lang="cs-CZ" sz="1600" dirty="0"/>
              <a:t> </a:t>
            </a:r>
            <a:r>
              <a:rPr lang="cs-CZ" sz="1600" dirty="0" smtClean="0"/>
              <a:t>porušením </a:t>
            </a:r>
            <a:r>
              <a:rPr lang="cs-CZ" sz="1600" dirty="0"/>
              <a:t>předpisů v oblasti ochrany </a:t>
            </a:r>
            <a:r>
              <a:rPr lang="cs-CZ" sz="1600" dirty="0" smtClean="0"/>
              <a:t>zvířat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osmi nejzávažnějších </a:t>
            </a:r>
            <a:r>
              <a:rPr lang="cs-CZ" sz="1600" b="1" dirty="0" smtClean="0"/>
              <a:t>případech SVS </a:t>
            </a:r>
            <a:r>
              <a:rPr lang="cs-CZ" sz="1600" b="1" dirty="0"/>
              <a:t>předala Policii ČR podnět pro podezření ze spáchání trestného </a:t>
            </a:r>
            <a:r>
              <a:rPr lang="cs-CZ" sz="1600" b="1" dirty="0" smtClean="0"/>
              <a:t>činu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 hladší spolupráci </a:t>
            </a:r>
            <a:r>
              <a:rPr lang="cs-CZ" sz="1600" b="1" dirty="0"/>
              <a:t>vydala SVS příručku pro ORP </a:t>
            </a:r>
            <a:r>
              <a:rPr lang="cs-CZ" sz="1600" dirty="0"/>
              <a:t>– Jak postupovat v případech týrání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 smtClean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Oblast </a:t>
            </a:r>
            <a:r>
              <a:rPr lang="cs-CZ" sz="2400" dirty="0" err="1" smtClean="0"/>
              <a:t>welfare</a:t>
            </a:r>
            <a:r>
              <a:rPr lang="cs-CZ" sz="2400" dirty="0" smtClean="0"/>
              <a:t>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3074" name="Picture 2" descr="Výsledek obrázku pro 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708920"/>
            <a:ext cx="3744416" cy="21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556792"/>
            <a:ext cx="4414391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oblasti veterinární hygieny </a:t>
            </a:r>
            <a:r>
              <a:rPr lang="cs-CZ" sz="1600" dirty="0"/>
              <a:t>bylo loni provedeno </a:t>
            </a:r>
            <a:r>
              <a:rPr lang="cs-CZ" sz="1600" dirty="0" smtClean="0"/>
              <a:t>takřka</a:t>
            </a:r>
            <a:r>
              <a:rPr lang="cs-CZ" sz="1600" b="1" dirty="0" smtClean="0"/>
              <a:t> 48 000 kontrol</a:t>
            </a:r>
            <a:r>
              <a:rPr lang="cs-CZ" sz="1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 </a:t>
            </a:r>
            <a:r>
              <a:rPr lang="cs-CZ" sz="1600" b="1" dirty="0" smtClean="0"/>
              <a:t>10 % </a:t>
            </a:r>
            <a:r>
              <a:rPr lang="cs-CZ" sz="1600" b="1" dirty="0"/>
              <a:t>více kontrol </a:t>
            </a:r>
            <a:r>
              <a:rPr lang="cs-CZ" sz="1600" b="1" dirty="0" smtClean="0"/>
              <a:t>provedeno </a:t>
            </a:r>
            <a:r>
              <a:rPr lang="cs-CZ" sz="1600" b="1" dirty="0"/>
              <a:t>na silnicích ve spolupráci s celníky a policií</a:t>
            </a:r>
            <a:r>
              <a:rPr lang="cs-CZ" sz="1600" dirty="0"/>
              <a:t>, </a:t>
            </a:r>
            <a:r>
              <a:rPr lang="cs-CZ" sz="1600" b="1" dirty="0"/>
              <a:t>rekordní počet – více než 850, pokuty </a:t>
            </a:r>
            <a:r>
              <a:rPr lang="cs-CZ" sz="1600" dirty="0"/>
              <a:t>téměř</a:t>
            </a:r>
            <a:r>
              <a:rPr lang="cs-CZ" sz="1600" b="1" dirty="0"/>
              <a:t> čtyřnásobné – 2,7 mil. Kč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 20 </a:t>
            </a:r>
            <a:r>
              <a:rPr lang="cs-CZ" sz="1600" b="1" dirty="0" smtClean="0"/>
              <a:t>% vyšší </a:t>
            </a:r>
            <a:r>
              <a:rPr lang="cs-CZ" sz="1600" b="1" dirty="0"/>
              <a:t>počet kontrol na </a:t>
            </a:r>
            <a:r>
              <a:rPr lang="cs-CZ" sz="1600" b="1" dirty="0" smtClean="0"/>
              <a:t>trzích</a:t>
            </a:r>
            <a:r>
              <a:rPr lang="cs-CZ" sz="1600" dirty="0" smtClean="0"/>
              <a:t>; 3x </a:t>
            </a:r>
            <a:r>
              <a:rPr lang="cs-CZ" sz="1600" dirty="0"/>
              <a:t>více kontrol u výrobců </a:t>
            </a:r>
            <a:r>
              <a:rPr lang="cs-CZ" sz="1600" dirty="0" smtClean="0"/>
              <a:t>biopotravin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smtClean="0"/>
              <a:t>o </a:t>
            </a:r>
            <a:r>
              <a:rPr lang="cs-CZ" sz="1600" b="1" smtClean="0"/>
              <a:t>5 % </a:t>
            </a:r>
            <a:r>
              <a:rPr lang="cs-CZ" sz="1600" b="1" dirty="0"/>
              <a:t>více kontrol </a:t>
            </a:r>
            <a:r>
              <a:rPr lang="cs-CZ" sz="1600" b="1" dirty="0" smtClean="0"/>
              <a:t>provedeno </a:t>
            </a:r>
            <a:r>
              <a:rPr lang="cs-CZ" sz="1600" b="1" dirty="0"/>
              <a:t>v místech určení zásilek z jiných členských států </a:t>
            </a:r>
            <a:r>
              <a:rPr lang="cs-CZ" sz="1600" b="1" dirty="0" smtClean="0"/>
              <a:t>EU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Od </a:t>
            </a:r>
            <a:r>
              <a:rPr lang="cs-CZ" sz="1600" dirty="0"/>
              <a:t>roku 2017 je nastaven trend </a:t>
            </a:r>
            <a:r>
              <a:rPr lang="cs-CZ" sz="1600" b="1" dirty="0"/>
              <a:t>snižování počtu kontrol v místech s nízkým výskytem závad a tento trend pokračoval</a:t>
            </a:r>
            <a:r>
              <a:rPr lang="cs-CZ" sz="1600" dirty="0"/>
              <a:t> i </a:t>
            </a:r>
            <a:r>
              <a:rPr lang="cs-CZ" sz="1600" dirty="0" smtClean="0"/>
              <a:t>loni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m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272409" cy="28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74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1835</TotalTime>
  <Words>520</Words>
  <Application>Microsoft Office PowerPoint</Application>
  <PresentationFormat>Předvádění na obrazovce (4:3)</PresentationFormat>
  <Paragraphs>125</Paragraphs>
  <Slides>18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SVS_sablona_PPT</vt:lpstr>
      <vt:lpstr>Tisková konference Výsledky dozorové činnosti Státní veterinární správy  v roce 2019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Vorlíček</cp:lastModifiedBy>
  <cp:revision>174</cp:revision>
  <cp:lastPrinted>2019-01-22T14:55:30Z</cp:lastPrinted>
  <dcterms:created xsi:type="dcterms:W3CDTF">2017-10-23T09:31:24Z</dcterms:created>
  <dcterms:modified xsi:type="dcterms:W3CDTF">2020-01-30T11:02:34Z</dcterms:modified>
</cp:coreProperties>
</file>