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75" r:id="rId3"/>
    <p:sldId id="305" r:id="rId4"/>
    <p:sldId id="309" r:id="rId5"/>
    <p:sldId id="324" r:id="rId6"/>
    <p:sldId id="326" r:id="rId7"/>
    <p:sldId id="290" r:id="rId8"/>
    <p:sldId id="323" r:id="rId9"/>
    <p:sldId id="320" r:id="rId10"/>
    <p:sldId id="307" r:id="rId11"/>
    <p:sldId id="316" r:id="rId12"/>
    <p:sldId id="315" r:id="rId13"/>
    <p:sldId id="319" r:id="rId14"/>
    <p:sldId id="311" r:id="rId15"/>
    <p:sldId id="312" r:id="rId16"/>
    <p:sldId id="322" r:id="rId17"/>
    <p:sldId id="321" r:id="rId18"/>
    <p:sldId id="303" r:id="rId19"/>
    <p:sldId id="271" r:id="rId20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4" autoAdjust="0"/>
    <p:restoredTop sz="86878" autoAdjust="0"/>
  </p:normalViewPr>
  <p:slideViewPr>
    <p:cSldViewPr>
      <p:cViewPr varScale="1">
        <p:scale>
          <a:sx n="101" d="100"/>
          <a:sy n="101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6557-815F-4932-B005-2973607AB8DC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6456614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4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2C3B0-F4B7-4BF5-9012-CF82CDE2B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54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29.01.2025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201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18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455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184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792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884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076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953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511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56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610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5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56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69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390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43BA6-6FD6-208F-8514-844458ED8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66FE913-6982-DDA7-BB7A-C6F33C1FC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68067D-9151-0498-EFCB-778262EC9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3E1CBF-616B-EF67-C4C7-8F06B7342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45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97EC4-54F6-3B88-D2B0-95893ADE7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9F0D0D0-EAF9-24FF-6F11-E8C00F233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0ACCBF7-75E3-D3D6-7C52-6A06CF086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8A411F-FED9-2A24-39C3-5C5CCDC530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58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81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198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73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</p:sldLayoutIdLst>
  <p:transition spd="slow">
    <p:cover/>
  </p:transition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064896" cy="233412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dirty="0"/>
              <a:t>Tisková konference</a:t>
            </a:r>
            <a:br>
              <a:rPr lang="cs-CZ" dirty="0"/>
            </a:br>
            <a:r>
              <a:rPr lang="cs-CZ" dirty="0"/>
              <a:t>k výsledkům dozorové činnosti Státní veterinární správy </a:t>
            </a:r>
            <a:br>
              <a:rPr lang="cs-CZ" dirty="0"/>
            </a:br>
            <a:r>
              <a:rPr lang="cs-CZ" dirty="0"/>
              <a:t>v roce 2024</a:t>
            </a:r>
            <a:br>
              <a:rPr lang="cs-CZ" dirty="0"/>
            </a:br>
            <a:br>
              <a:rPr lang="cs-CZ" dirty="0"/>
            </a:br>
            <a:br>
              <a:rPr lang="cs-CZ" sz="4800" dirty="0"/>
            </a:br>
            <a:r>
              <a:rPr lang="cs-CZ" dirty="0"/>
              <a:t> </a:t>
            </a:r>
            <a:br>
              <a:rPr lang="cs-CZ" b="0" dirty="0"/>
            </a:b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5004048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uskutečnila loni </a:t>
            </a:r>
            <a:r>
              <a:rPr lang="cs-CZ" sz="1600" b="1" dirty="0"/>
              <a:t>v oblasti </a:t>
            </a:r>
            <a:r>
              <a:rPr lang="cs-CZ" sz="1600" b="1" dirty="0" err="1"/>
              <a:t>welfare</a:t>
            </a:r>
            <a:r>
              <a:rPr lang="cs-CZ" sz="1600" b="1" dirty="0"/>
              <a:t> téměř 6800 </a:t>
            </a:r>
            <a:r>
              <a:rPr lang="cs-CZ" sz="1600" dirty="0"/>
              <a:t>(o 150 meziročně méně); více než </a:t>
            </a:r>
            <a:r>
              <a:rPr lang="cs-CZ" sz="1600" b="1" dirty="0"/>
              <a:t>50 procent kontrol na základě podnětu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Procento závad  – hospodářská zvířata 21,7 % </a:t>
            </a:r>
            <a:r>
              <a:rPr lang="cs-CZ" sz="1600" dirty="0"/>
              <a:t>(rok 2023 20,3 %);</a:t>
            </a:r>
            <a:r>
              <a:rPr lang="cs-CZ" sz="1600" b="1" dirty="0"/>
              <a:t> zájmová zvířata – 27,6 %</a:t>
            </a:r>
            <a:r>
              <a:rPr lang="cs-CZ" sz="1600" dirty="0"/>
              <a:t>, (rok 2023 28,5 %)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Nejčastějšími nedostatky byly </a:t>
            </a:r>
            <a:r>
              <a:rPr lang="cs-CZ" sz="1600" b="1" dirty="0"/>
              <a:t>nevhodné podmínky chovu, omezování výživy a napájení, nezajištění veterinární péče a nezabezpečení zvířete proti úniku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Obcím s rozšířenou působností předáno 495 podnětů s porušením předpisů v oblasti ochrany zvířat </a:t>
            </a:r>
            <a:r>
              <a:rPr lang="cs-CZ" sz="1600" dirty="0"/>
              <a:t>(v roce 2023 – 478 podnětů)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 11 nejzávažnějších případech SVS předala podnět Policii ČR </a:t>
            </a:r>
            <a:r>
              <a:rPr lang="cs-CZ" sz="1600" dirty="0"/>
              <a:t>(rok 2023 14 podnětů)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400" b="1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0" y="908720"/>
            <a:ext cx="3707904" cy="648072"/>
          </a:xfrm>
        </p:spPr>
        <p:txBody>
          <a:bodyPr/>
          <a:lstStyle/>
          <a:p>
            <a:r>
              <a:rPr lang="cs-CZ" sz="2400" dirty="0"/>
              <a:t>3. Oblast </a:t>
            </a:r>
            <a:r>
              <a:rPr lang="cs-CZ" sz="2400" dirty="0" err="1"/>
              <a:t>welfare</a:t>
            </a:r>
            <a:r>
              <a:rPr lang="cs-CZ" sz="2400" dirty="0"/>
              <a:t> zvířat 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5D8DCB4-FA82-28AF-B7DF-202B6063C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478686"/>
            <a:ext cx="4139952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4601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1484784"/>
            <a:ext cx="4416424" cy="50405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Počet kontrol v oblasti potravin živočišného původu meziročně mírně klesl na 38 400 kontrol, </a:t>
            </a:r>
            <a:r>
              <a:rPr lang="cs-CZ" sz="1600" dirty="0"/>
              <a:t>o 6 procent méně než v roce 2023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Spektrum závad v oblasti hygieny potravin velmi podobné jako v předchozích letech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Nejčastěji byly zjišťovány závady ve </a:t>
            </a:r>
            <a:r>
              <a:rPr lang="cs-CZ" sz="1600" b="1" dirty="0"/>
              <a:t>správné výrobní a hygienické praxi </a:t>
            </a:r>
            <a:r>
              <a:rPr lang="cs-CZ" sz="1600" dirty="0"/>
              <a:t>(24 %), </a:t>
            </a:r>
            <a:r>
              <a:rPr lang="cs-CZ" sz="1600" b="1" dirty="0"/>
              <a:t>označení výrobků</a:t>
            </a:r>
            <a:r>
              <a:rPr lang="cs-CZ" sz="1600" dirty="0"/>
              <a:t> (17 %), </a:t>
            </a:r>
            <a:r>
              <a:rPr lang="cs-CZ" sz="1600" b="1" dirty="0"/>
              <a:t>manipulaci s produkty </a:t>
            </a:r>
            <a:r>
              <a:rPr lang="cs-CZ" sz="1600" dirty="0"/>
              <a:t>(13 %), </a:t>
            </a:r>
            <a:r>
              <a:rPr lang="cs-CZ" sz="1600" b="1" dirty="0"/>
              <a:t>vedení dokumentace </a:t>
            </a:r>
            <a:r>
              <a:rPr lang="cs-CZ" sz="1600" dirty="0"/>
              <a:t>(12 %), </a:t>
            </a:r>
            <a:r>
              <a:rPr lang="cs-CZ" sz="1600" b="1" dirty="0"/>
              <a:t>čištění a sanitaci</a:t>
            </a:r>
            <a:r>
              <a:rPr lang="cs-CZ" sz="1600" dirty="0"/>
              <a:t> (9 %) a </a:t>
            </a:r>
            <a:r>
              <a:rPr lang="cs-CZ" sz="1600" b="1" dirty="0"/>
              <a:t>sledovatelnosti</a:t>
            </a:r>
            <a:r>
              <a:rPr lang="cs-CZ" sz="1600" dirty="0"/>
              <a:t> (9 %)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Při plánování kontrol </a:t>
            </a:r>
            <a:r>
              <a:rPr lang="cs-CZ" sz="1600" dirty="0"/>
              <a:t>se SVS </a:t>
            </a:r>
            <a:r>
              <a:rPr lang="cs-CZ" sz="1600" b="1" dirty="0"/>
              <a:t>zaměřuje prvotně na problematické a nové subjekty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2" descr="Škodí nám mléčné výrobky? | kulturistika.com">
            <a:extLst>
              <a:ext uri="{FF2B5EF4-FFF2-40B4-BE49-F238E27FC236}">
                <a16:creationId xmlns:a16="http://schemas.microsoft.com/office/drawing/2014/main" id="{DFB627D3-A572-BDBC-885E-258F65F55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79"/>
            <a:ext cx="4139952" cy="28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8092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1" y="1844825"/>
            <a:ext cx="4536503" cy="41764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Zásadní rolí SVS je </a:t>
            </a:r>
            <a:r>
              <a:rPr lang="cs-CZ" sz="1600" b="1" dirty="0"/>
              <a:t>zajištění stálého dozoru na jatkách a tím zdravotní nezávadnosti masa</a:t>
            </a:r>
            <a:r>
              <a:rPr lang="cs-CZ" sz="1600" dirty="0"/>
              <a:t> a dalších živočišných produktů na domácím trhu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Na 340 jatkách, drůbežích porážkách a zvěřinových závodech dozorovalo loni více než 400 veterinárních lékařů a techniků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Celkové porážky hlavních kategorií zvířat </a:t>
            </a:r>
            <a:r>
              <a:rPr lang="cs-CZ" sz="1600" dirty="0"/>
              <a:t>na českých jatkách loni meziročně mírně vzrostly </a:t>
            </a:r>
            <a:r>
              <a:rPr lang="cs-CZ" sz="1600" b="1" dirty="0"/>
              <a:t>na více než 119 milionů kusů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SVS podporuje vývoz českých firem do třetích zemí – Bezpečnost potravin">
            <a:extLst>
              <a:ext uri="{FF2B5EF4-FFF2-40B4-BE49-F238E27FC236}">
                <a16:creationId xmlns:a16="http://schemas.microsoft.com/office/drawing/2014/main" id="{61B14EA7-49CB-B94D-F22F-6BD6FB2CA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47" y="2348880"/>
            <a:ext cx="4007057" cy="26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6646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75240" cy="4968553"/>
          </a:xfrm>
        </p:spPr>
        <p:txBody>
          <a:bodyPr/>
          <a:lstStyle/>
          <a:p>
            <a:pPr marL="0" indent="0">
              <a:buNone/>
            </a:pPr>
            <a:r>
              <a:rPr lang="cs-CZ" sz="1600" b="1" dirty="0">
                <a:solidFill>
                  <a:srgbClr val="007EC7"/>
                </a:solidFill>
              </a:rPr>
              <a:t>Počty veterinárně vyšetřených poražených zvířat: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Skotu</a:t>
            </a:r>
            <a:r>
              <a:rPr lang="cs-CZ" sz="1600" dirty="0"/>
              <a:t> bylo na jatkách veterinárně vyšetřeno </a:t>
            </a:r>
            <a:r>
              <a:rPr lang="cs-CZ" sz="1600" b="1" dirty="0"/>
              <a:t>240 288 ks </a:t>
            </a:r>
            <a:r>
              <a:rPr lang="cs-CZ" sz="1600" dirty="0"/>
              <a:t>(o 1,4 % méně než v předchozím roce)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Prasat</a:t>
            </a:r>
            <a:r>
              <a:rPr lang="cs-CZ" sz="1600" dirty="0"/>
              <a:t> bylo na jatkách veterinárně vyšetřeno </a:t>
            </a:r>
            <a:r>
              <a:rPr lang="cs-CZ" sz="1600" b="1" dirty="0"/>
              <a:t>2 312 718 ks </a:t>
            </a:r>
            <a:r>
              <a:rPr lang="cs-CZ" sz="1600" dirty="0"/>
              <a:t>(o 5,2 % více než v předchozím roce)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Kuřat</a:t>
            </a:r>
            <a:r>
              <a:rPr lang="cs-CZ" sz="1600" dirty="0"/>
              <a:t> bylo na porážkách veterinárně vyšetřeno </a:t>
            </a:r>
            <a:r>
              <a:rPr lang="cs-CZ" sz="1600" b="1" dirty="0"/>
              <a:t>116 896 790 ks </a:t>
            </a:r>
            <a:r>
              <a:rPr lang="cs-CZ" sz="1600" dirty="0"/>
              <a:t>(o 1,5 % více než v předchozím roce)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I tlakem dozoru SVS roste počet zvířat poražených v hospodářství</a:t>
            </a:r>
            <a:r>
              <a:rPr lang="cs-CZ" sz="1600" dirty="0"/>
              <a:t>, nepohyblivá zvířata se nevozí na jatka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B741505-7922-42BD-AC49-4BA22F359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470299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3FA6D87-7B1A-8C08-E963-6622F3F68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37199"/>
              </p:ext>
            </p:extLst>
          </p:nvPr>
        </p:nvGraphicFramePr>
        <p:xfrm>
          <a:off x="1115615" y="4941168"/>
          <a:ext cx="7056785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233">
                  <a:extLst>
                    <a:ext uri="{9D8B030D-6E8A-4147-A177-3AD203B41FA5}">
                      <a16:colId xmlns:a16="http://schemas.microsoft.com/office/drawing/2014/main" val="3453485532"/>
                    </a:ext>
                  </a:extLst>
                </a:gridCol>
                <a:gridCol w="653458">
                  <a:extLst>
                    <a:ext uri="{9D8B030D-6E8A-4147-A177-3AD203B41FA5}">
                      <a16:colId xmlns:a16="http://schemas.microsoft.com/office/drawing/2014/main" val="1899926096"/>
                    </a:ext>
                  </a:extLst>
                </a:gridCol>
                <a:gridCol w="653458">
                  <a:extLst>
                    <a:ext uri="{9D8B030D-6E8A-4147-A177-3AD203B41FA5}">
                      <a16:colId xmlns:a16="http://schemas.microsoft.com/office/drawing/2014/main" val="804243792"/>
                    </a:ext>
                  </a:extLst>
                </a:gridCol>
                <a:gridCol w="653458">
                  <a:extLst>
                    <a:ext uri="{9D8B030D-6E8A-4147-A177-3AD203B41FA5}">
                      <a16:colId xmlns:a16="http://schemas.microsoft.com/office/drawing/2014/main" val="3747665619"/>
                    </a:ext>
                  </a:extLst>
                </a:gridCol>
                <a:gridCol w="653458">
                  <a:extLst>
                    <a:ext uri="{9D8B030D-6E8A-4147-A177-3AD203B41FA5}">
                      <a16:colId xmlns:a16="http://schemas.microsoft.com/office/drawing/2014/main" val="4000417393"/>
                    </a:ext>
                  </a:extLst>
                </a:gridCol>
                <a:gridCol w="652047">
                  <a:extLst>
                    <a:ext uri="{9D8B030D-6E8A-4147-A177-3AD203B41FA5}">
                      <a16:colId xmlns:a16="http://schemas.microsoft.com/office/drawing/2014/main" val="1188945917"/>
                    </a:ext>
                  </a:extLst>
                </a:gridCol>
                <a:gridCol w="652047">
                  <a:extLst>
                    <a:ext uri="{9D8B030D-6E8A-4147-A177-3AD203B41FA5}">
                      <a16:colId xmlns:a16="http://schemas.microsoft.com/office/drawing/2014/main" val="741819605"/>
                    </a:ext>
                  </a:extLst>
                </a:gridCol>
                <a:gridCol w="647813">
                  <a:extLst>
                    <a:ext uri="{9D8B030D-6E8A-4147-A177-3AD203B41FA5}">
                      <a16:colId xmlns:a16="http://schemas.microsoft.com/office/drawing/2014/main" val="776357587"/>
                    </a:ext>
                  </a:extLst>
                </a:gridCol>
                <a:gridCol w="647813">
                  <a:extLst>
                    <a:ext uri="{9D8B030D-6E8A-4147-A177-3AD203B41FA5}">
                      <a16:colId xmlns:a16="http://schemas.microsoft.com/office/drawing/2014/main" val="4953709"/>
                    </a:ext>
                  </a:extLst>
                </a:gridCol>
              </a:tblGrid>
              <a:tr h="333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2017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2018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2019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2020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2021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2022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2023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2024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3356781"/>
                  </a:ext>
                </a:extLst>
              </a:tr>
              <a:tr h="3141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Počet zvířat (jen skot)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2 231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1 042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3 507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5 143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4 737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5 524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7 705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10 880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677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1461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5040560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 loňském roce proběhlo v oblasti potravin živočišného původu </a:t>
            </a:r>
            <a:r>
              <a:rPr lang="cs-CZ" sz="1600" b="1" dirty="0"/>
              <a:t>několik mimořádných kontrolních akcí (MKA):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 závěru roku </a:t>
            </a:r>
            <a:r>
              <a:rPr lang="cs-CZ" sz="1600" b="1" dirty="0"/>
              <a:t>MKA zaměřená na máslo od českých výrobců i z dovozu</a:t>
            </a:r>
            <a:r>
              <a:rPr lang="cs-CZ" sz="1600" dirty="0"/>
              <a:t>. V jejím rámci proběhlo </a:t>
            </a:r>
            <a:r>
              <a:rPr lang="cs-CZ" sz="1600" b="1" dirty="0"/>
              <a:t>30 kontrol</a:t>
            </a:r>
            <a:r>
              <a:rPr lang="cs-CZ" sz="1600" dirty="0"/>
              <a:t>. Byly kontrolovány senzorické a chemické parametry, přítomnost </a:t>
            </a:r>
            <a:r>
              <a:rPr lang="cs-CZ" sz="1600" dirty="0" err="1"/>
              <a:t>listerií</a:t>
            </a:r>
            <a:r>
              <a:rPr lang="cs-CZ" sz="1600" dirty="0"/>
              <a:t> i výživové údaje. </a:t>
            </a:r>
            <a:r>
              <a:rPr lang="cs-CZ" sz="1600" b="1" dirty="0"/>
              <a:t>Nebyly zjištěny závady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Kontroly vánočních kaprů: Zkontrolováno 611 z cca 2500 prodejců. Závada ve 2,45 % kontrol</a:t>
            </a:r>
            <a:r>
              <a:rPr lang="cs-CZ" sz="1600" dirty="0"/>
              <a:t>. Podíl závad dlouhodobě velmi nízký, převažují méně závažné závady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Kontrolní akce zaměřená </a:t>
            </a:r>
            <a:r>
              <a:rPr lang="cs-CZ" sz="1600" b="1" dirty="0"/>
              <a:t>na výrobce užívající chráněné značení Pražská šunka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MKA s cílem ověřit, </a:t>
            </a:r>
            <a:r>
              <a:rPr lang="cs-CZ" sz="1600" b="1" dirty="0"/>
              <a:t>zda skutečný podíl hovězího masa v mletém mase odpovídá deklarovanému na obale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Potraviny – Státní veterinární správa">
            <a:extLst>
              <a:ext uri="{FF2B5EF4-FFF2-40B4-BE49-F238E27FC236}">
                <a16:creationId xmlns:a16="http://schemas.microsoft.com/office/drawing/2014/main" id="{81B971AC-516C-B6A2-9B46-D0D111995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609975"/>
            <a:ext cx="3689970" cy="26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6799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3692" y="1439679"/>
            <a:ext cx="4618788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Veterinární dozor je důležitý i při odbavování zásilek živých zvířat a živočišných produktů při vývozu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Za loňský rok veterinární inspektoři potvrdili </a:t>
            </a:r>
            <a:r>
              <a:rPr lang="cs-CZ" sz="1600" b="1" dirty="0"/>
              <a:t>po veterinární kontrole 12 300 zásilek </a:t>
            </a:r>
            <a:r>
              <a:rPr lang="cs-CZ" sz="1600" dirty="0"/>
              <a:t>(srovnatelně jako v roce 2023) </a:t>
            </a:r>
            <a:r>
              <a:rPr lang="cs-CZ" sz="1600" b="1" dirty="0"/>
              <a:t>živých zvířat a živočišných produktů do třetích zemí </a:t>
            </a:r>
            <a:r>
              <a:rPr lang="cs-CZ" sz="1600" dirty="0"/>
              <a:t>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Zatímco </a:t>
            </a:r>
            <a:r>
              <a:rPr lang="cs-CZ" sz="1600" b="1" dirty="0"/>
              <a:t>počet odbavených zásilek živých zvířat klesal, vývoz živočišných produktů rostl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loňském roce </a:t>
            </a:r>
            <a:r>
              <a:rPr lang="cs-CZ" sz="1600" b="1" dirty="0"/>
              <a:t>nově vyjednala či aktualizovala SVS 29 vývozních osvědčení do třetích zemí</a:t>
            </a:r>
            <a:endParaRPr lang="cs-CZ" sz="16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5. Vývoz zvířat a živočišných produktů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1C1EF4-E8ED-538A-460F-D4B1CA44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273692" cy="245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2815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3" y="1556792"/>
            <a:ext cx="4692492" cy="4824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Loni </a:t>
            </a:r>
            <a:r>
              <a:rPr lang="cs-CZ" sz="1600" b="1" dirty="0"/>
              <a:t>Pohraniční veterinární stanice</a:t>
            </a:r>
            <a:r>
              <a:rPr lang="cs-CZ" sz="1600" dirty="0"/>
              <a:t> na pražském Letišti Václava Havla  odbavila </a:t>
            </a:r>
            <a:r>
              <a:rPr lang="cs-CZ" sz="1600" b="1" dirty="0"/>
              <a:t>830 zásilek, </a:t>
            </a:r>
            <a:r>
              <a:rPr lang="cs-CZ" sz="1600" dirty="0"/>
              <a:t>meziročně o 116 více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Zamítnuto a nevpuštěno do země bylo 53 zásilek, </a:t>
            </a:r>
            <a:r>
              <a:rPr lang="cs-CZ" sz="1600" dirty="0"/>
              <a:t>oproti roku 2023 takřka dvojnásobek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Nejvíce zamítnutých zásilek živočišných produktů v roce 2024 představovaly zásilky z USA, </a:t>
            </a:r>
            <a:r>
              <a:rPr lang="cs-CZ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Hongkongu, Spojených arabských emirátů, Egypta a Číny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Pokud jde o zvířata, byly z celkového počtu 624 zásilek </a:t>
            </a:r>
            <a:r>
              <a:rPr lang="cs-CZ" sz="1600" b="1" dirty="0"/>
              <a:t>odmítnuty 2 zásilky </a:t>
            </a:r>
            <a:r>
              <a:rPr lang="cs-CZ" sz="1600" dirty="0"/>
              <a:t>– </a:t>
            </a:r>
            <a:r>
              <a:rPr lang="cs-CZ" sz="1600" b="1" dirty="0"/>
              <a:t>v obou případech šlo o hmyz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Nejčastěji dovážené komodity v roce 2024</a:t>
            </a:r>
            <a:r>
              <a:rPr lang="cs-CZ" sz="1600" dirty="0"/>
              <a:t>: doplňky stravy, zárodečný materiál,  krmiva pro zvířata a dále akvarijní ryby, terarijní či ZOO zvířata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6. Dovoz zvířat a živočišných produktů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2" descr="Free fotobanka : voda, květ, zoologická zahrada, oranžový, biologie, Ryba,  zlatá rybka, makro fotografie, akvarijní ryby, vodní rostliny,  Pomacentridae, sladkovodní akvárium, žlutá ryba 5126x3133 - - 854501 -  Fotobanka zdarma - PxHere">
            <a:extLst>
              <a:ext uri="{FF2B5EF4-FFF2-40B4-BE49-F238E27FC236}">
                <a16:creationId xmlns:a16="http://schemas.microsoft.com/office/drawing/2014/main" id="{5B1FB7AA-C050-D73E-526B-CC15DB69F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31" y="2236204"/>
            <a:ext cx="3912369" cy="23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9174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1840" y="1268760"/>
            <a:ext cx="5544615" cy="50106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Hlavním úkolem v roce 2024 byly zejména legislativní práce spojené s </a:t>
            </a:r>
            <a:r>
              <a:rPr lang="cs-CZ" sz="1600" b="1" dirty="0"/>
              <a:t>novelou veterinárního zákona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spolupracovala na tvorbě řady dalších navazujících vyhlášek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SVS vedla s dozorovanými subjekty bezmála 3900 přestupkových řízení </a:t>
            </a:r>
            <a:r>
              <a:rPr lang="cs-CZ" sz="1600" dirty="0"/>
              <a:t>(srovnatelné s předchozím rokem)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Průměrná výše pokuty </a:t>
            </a:r>
            <a:r>
              <a:rPr lang="cs-CZ" sz="1600" dirty="0"/>
              <a:t>uložená pachateli v rámci přestupkového řízení se v porovnání s předcházejícím rokem </a:t>
            </a:r>
            <a:r>
              <a:rPr lang="cs-CZ" sz="1600" b="1" dirty="0"/>
              <a:t>zvýšila o cca 3000 Kč na 13 215 Kč</a:t>
            </a:r>
            <a:r>
              <a:rPr lang="cs-CZ" sz="1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Nejvyšší uložená pokuta v roce 2024 činila 800 000 Kč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Celková výše pokut loni dosáhla 34,5 mil. Kč (skoro o 9 milionů meziročně více)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7. Legislativa a sankce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239550" y="-132849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2" descr="Paragraf – Wikipedie">
            <a:extLst>
              <a:ext uri="{FF2B5EF4-FFF2-40B4-BE49-F238E27FC236}">
                <a16:creationId xmlns:a16="http://schemas.microsoft.com/office/drawing/2014/main" id="{0E8691B7-9205-4D46-B2CC-B916069A71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0A9F34-49BE-4B18-A4C6-6BC8E475D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5" y="1712525"/>
            <a:ext cx="2736473" cy="42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6240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Zachování příznivých nákazových statusů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Snaha o zamezení šíření AMP v rámci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Personální stabilizace organizace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Dlouhodobými cíli SVS zůstává zabezpečení zdravotní nezávadnosti potravin živočišného původu, ochrana spotřebitelů před klamáním a dozor nad dobrými životními podmínkami zvířat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8. Priority pro letošní rok</a:t>
            </a:r>
          </a:p>
          <a:p>
            <a:endParaRPr lang="cs-CZ" sz="2400" dirty="0"/>
          </a:p>
          <a:p>
            <a:r>
              <a:rPr lang="cs-CZ" sz="2400" dirty="0"/>
              <a:t>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844" y="4473398"/>
            <a:ext cx="3408312" cy="16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2858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064896" cy="2652315"/>
          </a:xfrm>
        </p:spPr>
        <p:txBody>
          <a:bodyPr/>
          <a:lstStyle/>
          <a:p>
            <a:pPr algn="ctr"/>
            <a:r>
              <a:rPr lang="cs-CZ" sz="4800" dirty="0"/>
              <a:t>Děkujeme </a:t>
            </a:r>
          </a:p>
          <a:p>
            <a:pPr algn="ctr"/>
            <a:r>
              <a:rPr lang="cs-CZ" sz="4800" dirty="0"/>
              <a:t>za pozornost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Zbyněk Semerád, </a:t>
            </a:r>
            <a:r>
              <a:rPr lang="cs-CZ" sz="1800" dirty="0">
                <a:latin typeface="Arial" charset="0"/>
                <a:cs typeface="Arial" charset="0"/>
              </a:rPr>
              <a:t>ústřední</a:t>
            </a: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800" dirty="0">
                <a:latin typeface="Arial" charset="0"/>
                <a:cs typeface="Arial" charset="0"/>
              </a:rPr>
              <a:t>ředitel SVS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Jan Váňa, </a:t>
            </a:r>
            <a:r>
              <a:rPr lang="cs-CZ" sz="1800" dirty="0">
                <a:latin typeface="Arial" charset="0"/>
                <a:cs typeface="Arial" charset="0"/>
              </a:rPr>
              <a:t>ředitel odboru veterinární hygieny a ochrany veřejného zdraví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Tomáš Jarosil, </a:t>
            </a:r>
            <a:r>
              <a:rPr lang="cs-CZ" sz="1800" dirty="0">
                <a:latin typeface="Arial" charset="0"/>
                <a:cs typeface="Arial" charset="0"/>
              </a:rPr>
              <a:t>ředitel odboru ochrany zdraví a pohody zvířat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32756"/>
            <a:ext cx="4536504" cy="4968553"/>
          </a:xfrm>
        </p:spPr>
        <p:txBody>
          <a:bodyPr/>
          <a:lstStyle/>
          <a:p>
            <a:pPr marL="0" indent="0">
              <a:buNone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SVS</a:t>
            </a:r>
            <a:r>
              <a:rPr lang="cs-CZ" sz="1600" dirty="0"/>
              <a:t> v loňském roce řešila </a:t>
            </a:r>
            <a:r>
              <a:rPr lang="cs-CZ" sz="1600" b="1" dirty="0"/>
              <a:t>výskyt rekordních více než 50 ohnisek ptačí chřipky</a:t>
            </a:r>
            <a:r>
              <a:rPr lang="cs-CZ" sz="1600" dirty="0"/>
              <a:t> v chovech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Po 15 letech se </a:t>
            </a:r>
            <a:r>
              <a:rPr lang="cs-CZ" sz="1600" dirty="0"/>
              <a:t>do ČR </a:t>
            </a:r>
            <a:r>
              <a:rPr lang="cs-CZ" sz="1600" b="1" dirty="0"/>
              <a:t>vrátila katarální horečka ovcí (KHO)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Veterinární dozor výrazně zaměstnávala </a:t>
            </a:r>
            <a:r>
              <a:rPr lang="cs-CZ" sz="1600" dirty="0"/>
              <a:t>pokračující </a:t>
            </a:r>
            <a:r>
              <a:rPr lang="cs-CZ" sz="1600" b="1" dirty="0"/>
              <a:t>opatření proti africkému moru prasat</a:t>
            </a:r>
            <a:r>
              <a:rPr lang="cs-CZ" sz="1600" dirty="0"/>
              <a:t> (AMP) v </a:t>
            </a:r>
            <a:r>
              <a:rPr lang="cs-CZ" sz="1600" b="1" dirty="0"/>
              <a:t>Libereckém kraji</a:t>
            </a:r>
            <a:r>
              <a:rPr lang="cs-CZ" sz="1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Rekordní výše počtu podnětů </a:t>
            </a:r>
            <a:r>
              <a:rPr lang="cs-CZ" sz="1600" dirty="0"/>
              <a:t>podávaných občany </a:t>
            </a:r>
            <a:r>
              <a:rPr lang="cs-CZ" sz="1600" b="1" dirty="0"/>
              <a:t>na možné týrání zvířat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1. Zhodnocení loňského roku</a:t>
            </a:r>
          </a:p>
        </p:txBody>
      </p:sp>
      <p:pic>
        <p:nvPicPr>
          <p:cNvPr id="1026" name="Picture 2" descr="Ústřední veterinární správa Státní veterinární správy – Státní veterinární  správa">
            <a:extLst>
              <a:ext uri="{FF2B5EF4-FFF2-40B4-BE49-F238E27FC236}">
                <a16:creationId xmlns:a16="http://schemas.microsoft.com/office/drawing/2014/main" id="{BA025E8F-7429-4BA0-8E81-AF6573AC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21" y="2016162"/>
            <a:ext cx="4301380" cy="28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1025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1772816"/>
            <a:ext cx="4464496" cy="4608513"/>
          </a:xfrm>
        </p:spPr>
        <p:txBody>
          <a:bodyPr/>
          <a:lstStyle/>
          <a:p>
            <a:pPr marL="0" indent="0"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Příznivý vývoj vývozu veterinárního zboží do třetích zemí přes složitou situaci v zahraničí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Vybrané pokuty dosáhl historické výše – 34,5 milionu Kč</a:t>
            </a:r>
            <a:r>
              <a:rPr lang="cs-CZ" sz="1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To vše navzdory tomu, že </a:t>
            </a:r>
            <a:r>
              <a:rPr lang="cs-CZ" sz="1600" b="1" dirty="0"/>
              <a:t>se SVS musela vypořádat se snížením počtu zaměstnanců</a:t>
            </a:r>
            <a:r>
              <a:rPr lang="cs-CZ" sz="1600" dirty="0"/>
              <a:t> v souvislosti s úsporami v resortu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Zářijové povodně</a:t>
            </a:r>
            <a:r>
              <a:rPr lang="cs-CZ" sz="1600" dirty="0"/>
              <a:t>, které zasáhly několik krajů, </a:t>
            </a:r>
            <a:r>
              <a:rPr lang="cs-CZ" sz="1600" b="1" dirty="0"/>
              <a:t>ovlivnily chod SVS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1. Zhodnocení loňského roku     </a:t>
            </a:r>
            <a:endParaRPr lang="cs-CZ" sz="2000" i="1" dirty="0"/>
          </a:p>
        </p:txBody>
      </p:sp>
      <p:pic>
        <p:nvPicPr>
          <p:cNvPr id="5" name="Picture 2" descr="Státní veterinární správa">
            <a:extLst>
              <a:ext uri="{FF2B5EF4-FFF2-40B4-BE49-F238E27FC236}">
                <a16:creationId xmlns:a16="http://schemas.microsoft.com/office/drawing/2014/main" id="{168306E1-8A6D-40AE-8699-9EB81EC4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177615" cy="32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6965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4427984" cy="511256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V loňském roce bylo v tuzemských chovech drůbeže a ptáků chovaných v zajetí </a:t>
            </a:r>
            <a:r>
              <a:rPr lang="cs-CZ" sz="1600" b="1" dirty="0"/>
              <a:t>postupně potvrzeno 53 ohnisek vysoce patogenní ptačí chřipky subtypu H5N1</a:t>
            </a:r>
            <a:r>
              <a:rPr lang="cs-CZ" sz="1600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Jde o </a:t>
            </a:r>
            <a:r>
              <a:rPr lang="cs-CZ" sz="1600" b="1" dirty="0"/>
              <a:t>historicky nejvyšší počet ohnisek této nákazy na území ČR v průběhu kalendářního roku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Většina ohnisek byla zjištěna </a:t>
            </a:r>
            <a:r>
              <a:rPr lang="cs-CZ" sz="1600" b="1" dirty="0"/>
              <a:t>v malochovech drůbeže – celkem 43</a:t>
            </a:r>
            <a:r>
              <a:rPr lang="cs-CZ" sz="1600" dirty="0"/>
              <a:t>, </a:t>
            </a:r>
            <a:r>
              <a:rPr lang="cs-CZ" sz="1600" b="1" dirty="0"/>
              <a:t>v komerčních chovech – 10 ohnisek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 květnu 2024 se ČR podařilo znovuobnovit status země prosté HPAI</a:t>
            </a:r>
            <a:r>
              <a:rPr lang="cs-CZ" sz="1600" dirty="0"/>
              <a:t>, získaný od Světové organizace pro zdraví zvířat (WOAH); o tento status ČR přišla v září 2024 s novým výskytem HPAI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</a:t>
            </a:r>
            <a:r>
              <a:rPr lang="cs-CZ" sz="1600"/>
              <a:t>ubtyp </a:t>
            </a:r>
            <a:r>
              <a:rPr lang="cs-CZ" sz="1600" dirty="0"/>
              <a:t>HPAI je považován za </a:t>
            </a:r>
            <a:r>
              <a:rPr lang="cs-CZ" sz="1600" dirty="0" err="1"/>
              <a:t>zoonotický</a:t>
            </a:r>
            <a:r>
              <a:rPr lang="cs-CZ" sz="1600" dirty="0"/>
              <a:t>, tzn. existuje možnost přenosu na člověka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A4EEF83-A79F-E9A7-323C-1DE0BE9A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280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9EFB9-65AF-4D1B-841D-31ECC6152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FCB9B6-C6EC-E04F-DA01-1E89F6652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340768"/>
            <a:ext cx="4392488" cy="511256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 září 2024 </a:t>
            </a:r>
            <a:r>
              <a:rPr lang="cs-CZ" sz="1600" b="1" dirty="0"/>
              <a:t>po patnácti letech potvrzen výskyt katarální horečky ovcí </a:t>
            </a:r>
            <a:r>
              <a:rPr lang="cs-CZ" sz="1600" dirty="0"/>
              <a:t>(KHO/</a:t>
            </a:r>
            <a:r>
              <a:rPr lang="cs-CZ" sz="1600" dirty="0" err="1"/>
              <a:t>bluetongue</a:t>
            </a:r>
            <a:r>
              <a:rPr lang="cs-CZ" sz="1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Vyšetření potvrdilo nákazu </a:t>
            </a:r>
            <a:r>
              <a:rPr lang="cs-CZ" sz="1600" dirty="0"/>
              <a:t>u plemenného berana chovaného </a:t>
            </a:r>
            <a:r>
              <a:rPr lang="cs-CZ" sz="1600" b="1" dirty="0"/>
              <a:t>na farmě na Sokolovsku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 období září – prosinec 2024 v ČR </a:t>
            </a:r>
            <a:r>
              <a:rPr lang="cs-CZ" sz="1600" b="1" dirty="0"/>
              <a:t>potvrzeno celkem 114 ohnisek KHO sérotypu 3</a:t>
            </a:r>
            <a:r>
              <a:rPr lang="cs-CZ" sz="1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KHO potvrzena v krajích: </a:t>
            </a:r>
            <a:r>
              <a:rPr lang="cs-CZ" sz="1600" dirty="0"/>
              <a:t>Ústeckém, Karlovarském, Libereckém, Středočeském, Jihočeském, Plzeňském a v kraji Vysočina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B5E61B2-6C89-53B2-6B32-24920510E9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ACF6A4-0E92-1305-8ACD-D43DE6229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15" y="2276872"/>
            <a:ext cx="4570809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0241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29BC6-678C-7248-1B04-4061F0496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303F66-540F-7484-62CA-641E515D2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4860032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potvrzených ohniscích jsou nařizována mimořádná veterinární opatření v souladu s legislativou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Pásmo nákazy s dopady na chovatele a obchodníky postupně zahrnulo celou republiku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Na základě výsledků entomologického monitoringu </a:t>
            </a:r>
            <a:r>
              <a:rPr lang="cs-CZ" sz="1600" b="1" dirty="0"/>
              <a:t>29. listopadu vyhlášeno období sezónně prosté KHO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To bude platit do doby, kdy opět začnou být tiplíci přenášející nákazu aktivní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ČR v červnu 2024 získala </a:t>
            </a:r>
            <a:r>
              <a:rPr lang="cs-CZ" sz="1600" b="1" dirty="0"/>
              <a:t>oficiální status země prosté plicní nákazy skotu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Status má zásadní význam pro podporu živočišné výroby</a:t>
            </a:r>
            <a:r>
              <a:rPr lang="cs-CZ" sz="1600" dirty="0"/>
              <a:t>, neboť usnadňuje regionální a mezinárodní obchod se zvířaty a jejich produkty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67BD7AA-9F02-2EDE-B152-8BE0F9A0E0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F99F38-9DD5-60B4-7485-4AC9755D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4" y="2204864"/>
            <a:ext cx="4168335" cy="29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6906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3968" y="1196752"/>
            <a:ext cx="4752528" cy="51697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Kvůli zhoršování nákazové situace v průběhu roku </a:t>
            </a:r>
            <a:r>
              <a:rPr lang="cs-CZ" sz="1600" b="1" dirty="0"/>
              <a:t>několikrát rozšířena uzavřená pásma kvůli výskytu AMP v Libereckém kraji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Naopak příznivý vývoj v oblasti umožnil zrušit opatření v blízkosti České Lípy</a:t>
            </a:r>
            <a:r>
              <a:rPr lang="cs-CZ" sz="1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Celkem loni potvrzeno </a:t>
            </a:r>
            <a:r>
              <a:rPr lang="cs-CZ" sz="1600" b="1" dirty="0"/>
              <a:t>27 případů AMP u prasat divokých – 13 ulovených a 14 nalezených uhynulých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Poslední pozitivní případ </a:t>
            </a:r>
            <a:r>
              <a:rPr lang="cs-CZ" sz="1600" dirty="0"/>
              <a:t>byl na Liberecku </a:t>
            </a:r>
            <a:r>
              <a:rPr lang="cs-CZ" sz="1600" b="1" dirty="0"/>
              <a:t>potvrzen koncem srpna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průběhu roku SVS přijala strategii s cílem tlumit a postupně vymýtit AMP na území státu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souladu se strategií </a:t>
            </a:r>
            <a:r>
              <a:rPr lang="cs-CZ" sz="1600" b="1" dirty="0"/>
              <a:t>pomáhali v závěru roku s odstřelem divočáků ve vybraných honitbách policejní střelci, spolupráce pokračuje i v letošním roce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2" name="Picture 2" descr="Africký mor prasat - vyšetření - Státní veterinární ústav Praha">
            <a:extLst>
              <a:ext uri="{FF2B5EF4-FFF2-40B4-BE49-F238E27FC236}">
                <a16:creationId xmlns:a16="http://schemas.microsoft.com/office/drawing/2014/main" id="{0ACF179F-29F9-1250-3779-7962B252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187957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7162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323528" y="1484784"/>
            <a:ext cx="7776864" cy="576064"/>
          </a:xfrm>
        </p:spPr>
        <p:txBody>
          <a:bodyPr/>
          <a:lstStyle/>
          <a:p>
            <a:pPr marL="0" indent="0">
              <a:buNone/>
            </a:pPr>
            <a:r>
              <a:rPr lang="cs-CZ" sz="1400" dirty="0">
                <a:effectLst/>
                <a:ea typeface="Calibri" panose="020F0502020204030204" pitchFamily="34" charset="0"/>
              </a:rPr>
              <a:t>Africký mor prasat – počet a lokalizace pozitivních nalezených uhynulých/ulovených prasat divokých v uzavřeném pásmu II a I 1. 12. 2022 – 12. 12. 2024.</a:t>
            </a: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576064"/>
          </a:xfrm>
        </p:spPr>
        <p:txBody>
          <a:bodyPr/>
          <a:lstStyle/>
          <a:p>
            <a:r>
              <a:rPr lang="cs-CZ" sz="2400" dirty="0"/>
              <a:t>2. Zdraví zvířat a nákazy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      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07F310A7-0498-6181-3D63-D43B6855E3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37312"/>
            <a:ext cx="29432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1">
            <a:extLst>
              <a:ext uri="{FF2B5EF4-FFF2-40B4-BE49-F238E27FC236}">
                <a16:creationId xmlns:a16="http://schemas.microsoft.com/office/drawing/2014/main" id="{7CE7621E-A16A-F762-7C5F-5DE794C1BA4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87" y="6237312"/>
            <a:ext cx="3009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 descr="Obsah obrázku mapa, atlas, text">
            <a:extLst>
              <a:ext uri="{FF2B5EF4-FFF2-40B4-BE49-F238E27FC236}">
                <a16:creationId xmlns:a16="http://schemas.microsoft.com/office/drawing/2014/main" id="{068C2A55-B0DD-6B8D-5E21-9845E3F1A5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11464" r="8730" b="8877"/>
          <a:stretch/>
        </p:blipFill>
        <p:spPr bwMode="auto">
          <a:xfrm>
            <a:off x="1425156" y="2186294"/>
            <a:ext cx="6293688" cy="3413502"/>
          </a:xfrm>
          <a:prstGeom prst="rect">
            <a:avLst/>
          </a:prstGeom>
          <a:ln>
            <a:solidFill>
              <a:sysClr val="window" lastClr="FFFFFF">
                <a:lumMod val="50000"/>
              </a:sys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865651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9718" y="1412776"/>
            <a:ext cx="5144282" cy="50405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 roce 2024 bylo v ČR vyhlášeno 96 ohnisek moru včelího plodu </a:t>
            </a:r>
            <a:r>
              <a:rPr lang="cs-CZ" sz="1600" dirty="0"/>
              <a:t>(v roce 2023 –93), v porovnání s předcházejícími lety je patrný mírný nárůst výskytu. Nejvíce ohnisek bylo v  Moravskoslezském kraji (56)</a:t>
            </a:r>
            <a:endParaRPr lang="cs-CZ" sz="1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Od  roku 2019 je prokazován v ČR výskyt </a:t>
            </a:r>
            <a:r>
              <a:rPr lang="cs-CZ" sz="1600" b="1" dirty="0"/>
              <a:t>hniloby včelího plodu (HVP). Celkem bylo loni evidováno 48 ohnisek HVP </a:t>
            </a:r>
            <a:r>
              <a:rPr lang="cs-CZ" sz="1600" dirty="0"/>
              <a:t>(2023 – 22 ohnisek)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Výrazný růst HVP především v Moravskoslezském kraji (22 ohnisek),  Královéhradeckém kraji (19) a Libereckém (5) 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1026" name="Picture 2" descr="Free fotobanka : vzor, zlatý, makro, fauna, bezobratlý, zblízka, úl,  design, křídla, zvěř, včela, včely, členovec, včelí med, opylovači,  včelařství, zvíře fotografie, Membrána okřídlený hmyz 7360x4912 - - 1076342  - Fotobanka zdarma - PxHere">
            <a:extLst>
              <a:ext uri="{FF2B5EF4-FFF2-40B4-BE49-F238E27FC236}">
                <a16:creationId xmlns:a16="http://schemas.microsoft.com/office/drawing/2014/main" id="{92DD23C8-37EA-49C9-A076-0EDB0EC7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537"/>
            <a:ext cx="3999718" cy="266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2721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5-08-10 JS.potx" id="{621D140D-8944-43B0-8D09-9E496DB3F010}" vid="{6E36847F-8F20-4D97-B7E3-6A0BFB71FA8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Sablona_prezentace_SVS_CZ_2015-08-10</Template>
  <TotalTime>11093</TotalTime>
  <Words>1503</Words>
  <Application>Microsoft Office PowerPoint</Application>
  <PresentationFormat>Předvádění na obrazovce (4:3)</PresentationFormat>
  <Paragraphs>174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SVS_sablona_PPT</vt:lpstr>
      <vt:lpstr>Tisková konference k výsledkům dozorové činnosti Státní veterinární správy  v roce 2024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prezentace  na dva řádky pod sebou</dc:title>
  <dc:creator>Blanka Vonková</dc:creator>
  <cp:lastModifiedBy>Ing. Petr Majer</cp:lastModifiedBy>
  <cp:revision>345</cp:revision>
  <cp:lastPrinted>2025-01-29T07:42:55Z</cp:lastPrinted>
  <dcterms:created xsi:type="dcterms:W3CDTF">2017-10-23T09:31:24Z</dcterms:created>
  <dcterms:modified xsi:type="dcterms:W3CDTF">2025-01-29T11:03:17Z</dcterms:modified>
</cp:coreProperties>
</file>