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75" r:id="rId3"/>
    <p:sldId id="305" r:id="rId4"/>
    <p:sldId id="307" r:id="rId5"/>
    <p:sldId id="308" r:id="rId6"/>
    <p:sldId id="290" r:id="rId7"/>
    <p:sldId id="309" r:id="rId8"/>
    <p:sldId id="310" r:id="rId9"/>
    <p:sldId id="294" r:id="rId10"/>
    <p:sldId id="297" r:id="rId11"/>
    <p:sldId id="311" r:id="rId12"/>
    <p:sldId id="298" r:id="rId13"/>
    <p:sldId id="304" r:id="rId14"/>
    <p:sldId id="301" r:id="rId15"/>
    <p:sldId id="312" r:id="rId16"/>
    <p:sldId id="291" r:id="rId17"/>
    <p:sldId id="302" r:id="rId18"/>
    <p:sldId id="303" r:id="rId19"/>
    <p:sldId id="271" r:id="rId20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9466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23.1.2019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23.1.2019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Možný dotaz: přibývá a bude podle nás přibývat s častějšími tropickými vedry těchto případů?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41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3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 smtClean="0">
                <a:solidFill>
                  <a:schemeClr val="tx1"/>
                </a:solidFill>
              </a:rPr>
              <a:t>Možnost pro UŘ vybrat si z každé oblasti jedno důležité téma např. domácí porážka, 5 fen)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 smtClean="0"/>
              <a:t>Tisková konference</a:t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výsledkům dozorové činnosti Státní veterinární správy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</a:t>
            </a:r>
            <a:r>
              <a:rPr lang="cs-CZ" dirty="0"/>
              <a:t> roce </a:t>
            </a:r>
            <a:r>
              <a:rPr lang="cs-CZ" dirty="0" smtClean="0"/>
              <a:t>2018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dirty="0" smtClean="0"/>
              <a:t> </a:t>
            </a:r>
            <a:r>
              <a:rPr lang="cs-CZ" b="0" dirty="0"/>
              <a:t/>
            </a:r>
            <a:br>
              <a:rPr lang="cs-CZ" b="0" dirty="0"/>
            </a:b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4680520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V</a:t>
            </a:r>
            <a:r>
              <a:rPr lang="cs-CZ" sz="1600" b="1" dirty="0"/>
              <a:t> oblasti veterinární hygieny bylo loni provedeno </a:t>
            </a:r>
            <a:r>
              <a:rPr lang="cs-CZ" sz="1600" b="1" dirty="0" smtClean="0"/>
              <a:t>takřka 51 000 kontrol, </a:t>
            </a:r>
            <a:r>
              <a:rPr lang="cs-CZ" sz="1600" dirty="0" smtClean="0"/>
              <a:t>jejich počet meziročně vzrostl o cca 4,5 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Loni byl zaznamenán </a:t>
            </a:r>
            <a:r>
              <a:rPr lang="cs-CZ" sz="1600" b="1" dirty="0" smtClean="0"/>
              <a:t>výrazný </a:t>
            </a:r>
            <a:r>
              <a:rPr lang="cs-CZ" sz="1600" b="1" dirty="0"/>
              <a:t>nárůst kontrol přepravy s celníky a policií – takřka dvojnásobně ze 430 na 775</a:t>
            </a:r>
            <a:r>
              <a:rPr lang="cs-CZ" sz="1600" dirty="0"/>
              <a:t>. Oproti roku 2015, kdy se s nimi začínalo takřka desetinásobný </a:t>
            </a:r>
            <a:r>
              <a:rPr lang="cs-CZ" sz="1600" dirty="0" smtClean="0"/>
              <a:t>nárůst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Došlo k </a:t>
            </a:r>
            <a:r>
              <a:rPr lang="cs-CZ" sz="1600" b="1" dirty="0" smtClean="0"/>
              <a:t>mírnému růstu </a:t>
            </a:r>
            <a:r>
              <a:rPr lang="cs-CZ" sz="1600" b="1" dirty="0"/>
              <a:t>počtu kontrol </a:t>
            </a:r>
            <a:r>
              <a:rPr lang="cs-CZ" sz="1600" b="1" dirty="0" smtClean="0"/>
              <a:t>v místě určení </a:t>
            </a:r>
            <a:r>
              <a:rPr lang="cs-CZ" sz="1600" b="1" dirty="0"/>
              <a:t>na </a:t>
            </a:r>
            <a:r>
              <a:rPr lang="cs-CZ" sz="1600" b="1" dirty="0" smtClean="0"/>
              <a:t>7 175 (meziročně o 2 %) </a:t>
            </a:r>
            <a:r>
              <a:rPr lang="cs-CZ" sz="1600" dirty="0" smtClean="0"/>
              <a:t>a bylo  zaznamenáno navýšení </a:t>
            </a:r>
            <a:r>
              <a:rPr lang="cs-CZ" sz="1600" dirty="0"/>
              <a:t>pokut v této oblasti na </a:t>
            </a:r>
            <a:r>
              <a:rPr lang="cs-CZ" sz="1600" dirty="0" smtClean="0"/>
              <a:t>3,8 mil.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Ve srovnání s rokem 2017 </a:t>
            </a:r>
            <a:r>
              <a:rPr lang="cs-CZ" sz="1600" b="1" dirty="0" smtClean="0"/>
              <a:t>vzrostl</a:t>
            </a:r>
            <a:r>
              <a:rPr lang="cs-CZ" sz="1600" dirty="0" smtClean="0"/>
              <a:t> </a:t>
            </a:r>
            <a:r>
              <a:rPr lang="cs-CZ" sz="1600" b="1" dirty="0" smtClean="0"/>
              <a:t>počet </a:t>
            </a:r>
            <a:r>
              <a:rPr lang="cs-CZ" sz="1600" b="1" dirty="0"/>
              <a:t>kontrol potravin vyvážených do třetích </a:t>
            </a:r>
            <a:r>
              <a:rPr lang="cs-CZ" sz="1600" b="1" dirty="0" smtClean="0"/>
              <a:t>zemí – </a:t>
            </a:r>
            <a:r>
              <a:rPr lang="cs-CZ" sz="1600" dirty="0" smtClean="0"/>
              <a:t>souvisí s rostoucím vývozem českých firem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 descr="VÃ½sledek obrÃ¡zku pro m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827982" cy="28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74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8716" y="1556792"/>
            <a:ext cx="4771756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Trend:  pokles </a:t>
            </a:r>
            <a:r>
              <a:rPr lang="cs-CZ" sz="1600" b="1" dirty="0"/>
              <a:t>počtu kontrol v místech, kde </a:t>
            </a:r>
            <a:r>
              <a:rPr lang="cs-CZ" sz="1600" b="1" dirty="0" smtClean="0"/>
              <a:t>se v</a:t>
            </a:r>
            <a:r>
              <a:rPr lang="cs-CZ" sz="1600" b="1" dirty="0"/>
              <a:t> minulosti </a:t>
            </a:r>
            <a:r>
              <a:rPr lang="cs-CZ" sz="1600" b="1" dirty="0" smtClean="0"/>
              <a:t>nacházelo málo závad</a:t>
            </a:r>
            <a:r>
              <a:rPr lang="cs-CZ" sz="1600" dirty="0" smtClean="0"/>
              <a:t>, snaha SVS bezproblémovým subjektům ulehčit </a:t>
            </a:r>
            <a:r>
              <a:rPr lang="cs-CZ" sz="1600" dirty="0"/>
              <a:t>a </a:t>
            </a:r>
            <a:r>
              <a:rPr lang="cs-CZ" sz="1600" b="1" dirty="0"/>
              <a:t>více se zaměřovat na </a:t>
            </a:r>
            <a:r>
              <a:rPr lang="cs-CZ" sz="1600" b="1" dirty="0" smtClean="0"/>
              <a:t>ty problematické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Spektrum </a:t>
            </a:r>
            <a:r>
              <a:rPr lang="cs-CZ" sz="1600" dirty="0"/>
              <a:t>závad zůstává </a:t>
            </a:r>
            <a:r>
              <a:rPr lang="cs-CZ" sz="1600" dirty="0" smtClean="0"/>
              <a:t>stejné</a:t>
            </a:r>
            <a:r>
              <a:rPr lang="cs-CZ" sz="1600" dirty="0"/>
              <a:t>. </a:t>
            </a:r>
            <a:r>
              <a:rPr lang="cs-CZ" sz="1600" dirty="0" smtClean="0"/>
              <a:t>Nejčastěji </a:t>
            </a:r>
            <a:r>
              <a:rPr lang="cs-CZ" sz="1600" dirty="0"/>
              <a:t>zjišťovány </a:t>
            </a:r>
            <a:r>
              <a:rPr lang="cs-CZ" sz="1600" b="1" dirty="0"/>
              <a:t>závady v označení potravin, dodržování doby spotřeby, hlášení zásilek v místě určení, sledovatelnosti, čištění a sanitaci, skladování surovin a potravin, dodržování chladícího řetězce a správné hygienické </a:t>
            </a:r>
            <a:r>
              <a:rPr lang="cs-CZ" sz="1600" b="1" dirty="0" smtClean="0"/>
              <a:t>praxi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3893142" cy="27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84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493" y="1572167"/>
            <a:ext cx="8347979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Mimořádných kontrolních </a:t>
            </a:r>
            <a:r>
              <a:rPr lang="cs-CZ" sz="1600" b="1" dirty="0"/>
              <a:t>akcí veterinární inspektoři </a:t>
            </a:r>
            <a:r>
              <a:rPr lang="cs-CZ" sz="1600" b="1" dirty="0" smtClean="0"/>
              <a:t>loni realizovali celkem 10. </a:t>
            </a:r>
            <a:r>
              <a:rPr lang="cs-CZ" sz="1600" dirty="0" smtClean="0"/>
              <a:t>Zaměřili jsme se </a:t>
            </a:r>
            <a:r>
              <a:rPr lang="cs-CZ" sz="1600" dirty="0"/>
              <a:t>v nich například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na monitoring vepřového masa na AMP, na kontrolu teplot </a:t>
            </a:r>
            <a:r>
              <a:rPr lang="cs-CZ" sz="1600" dirty="0"/>
              <a:t>v distribučních </a:t>
            </a:r>
            <a:r>
              <a:rPr lang="cs-CZ" sz="1600" dirty="0" smtClean="0"/>
              <a:t>centrech </a:t>
            </a:r>
            <a:r>
              <a:rPr lang="cs-CZ" sz="1600" dirty="0"/>
              <a:t>a skladech </a:t>
            </a:r>
            <a:r>
              <a:rPr lang="cs-CZ" sz="1600" dirty="0" smtClean="0"/>
              <a:t>potravin neb na vyšetřování kojenecké výživy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</a:t>
            </a:r>
            <a:r>
              <a:rPr lang="cs-CZ" sz="1600" b="1" dirty="0" smtClean="0"/>
              <a:t>zpřísněných kontrol </a:t>
            </a:r>
            <a:r>
              <a:rPr lang="cs-CZ" sz="1600" b="1" dirty="0"/>
              <a:t>obchodovaného vepřového masa a </a:t>
            </a:r>
            <a:r>
              <a:rPr lang="cs-CZ" sz="1600" b="1" dirty="0" smtClean="0"/>
              <a:t>zvěřiny coby prevence šíření AMP.</a:t>
            </a:r>
            <a:r>
              <a:rPr lang="cs-CZ" sz="1600" dirty="0" smtClean="0"/>
              <a:t> Kontroly </a:t>
            </a:r>
            <a:r>
              <a:rPr lang="cs-CZ" sz="1600" dirty="0"/>
              <a:t>začaly v říjnu </a:t>
            </a:r>
            <a:r>
              <a:rPr lang="cs-CZ" sz="1600" dirty="0" smtClean="0"/>
              <a:t>2018, dosud  </a:t>
            </a:r>
            <a:r>
              <a:rPr lang="cs-CZ" sz="1600" dirty="0"/>
              <a:t>odebráno </a:t>
            </a:r>
            <a:r>
              <a:rPr lang="cs-CZ" sz="1600" dirty="0" smtClean="0"/>
              <a:t>více než </a:t>
            </a:r>
            <a:r>
              <a:rPr lang="cs-CZ" sz="1600" b="1" dirty="0" smtClean="0"/>
              <a:t>3 000 vzorků</a:t>
            </a:r>
            <a:r>
              <a:rPr lang="cs-CZ" sz="1600" dirty="0" smtClean="0"/>
              <a:t>. </a:t>
            </a:r>
            <a:r>
              <a:rPr lang="cs-CZ" sz="1600" b="1" dirty="0"/>
              <a:t>V doposud vyšetřených vzorcích </a:t>
            </a:r>
            <a:r>
              <a:rPr lang="cs-CZ" sz="1600" b="1" dirty="0" smtClean="0"/>
              <a:t>nebyl </a:t>
            </a:r>
            <a:r>
              <a:rPr lang="cs-CZ" sz="1600" b="1" dirty="0"/>
              <a:t>virus </a:t>
            </a:r>
            <a:r>
              <a:rPr lang="cs-CZ" sz="1600" b="1" dirty="0" smtClean="0"/>
              <a:t>zjištěn</a:t>
            </a:r>
            <a:endParaRPr lang="cs-CZ" sz="16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Kontrolní akce </a:t>
            </a:r>
            <a:r>
              <a:rPr lang="cs-CZ" sz="1600" b="1" dirty="0" smtClean="0"/>
              <a:t>zaměřená na dodržování teplot zboží v distribučních centrech </a:t>
            </a:r>
            <a:r>
              <a:rPr lang="cs-CZ" sz="1600" dirty="0" smtClean="0"/>
              <a:t>a skladech v</a:t>
            </a:r>
            <a:r>
              <a:rPr lang="cs-CZ" sz="1600" dirty="0"/>
              <a:t> průběhu léta </a:t>
            </a:r>
            <a:r>
              <a:rPr lang="cs-CZ" sz="1600" dirty="0" smtClean="0"/>
              <a:t>2018, zkontrolováno</a:t>
            </a:r>
            <a:r>
              <a:rPr lang="cs-CZ" sz="1600" b="1" dirty="0" smtClean="0"/>
              <a:t> </a:t>
            </a:r>
            <a:r>
              <a:rPr lang="cs-CZ" sz="1600" b="1" dirty="0"/>
              <a:t>168 zařízení </a:t>
            </a:r>
            <a:r>
              <a:rPr lang="cs-CZ" sz="1600" dirty="0" smtClean="0"/>
              <a:t>a pouze </a:t>
            </a:r>
            <a:r>
              <a:rPr lang="cs-CZ" sz="1600" b="1" dirty="0"/>
              <a:t>ve dvou případech byla zjištěna vyšší teplota </a:t>
            </a:r>
            <a:r>
              <a:rPr lang="cs-CZ" sz="1600" b="1" dirty="0" smtClean="0"/>
              <a:t>zboží.</a:t>
            </a:r>
            <a:r>
              <a:rPr lang="cs-CZ" sz="1600" dirty="0" smtClean="0"/>
              <a:t> V </a:t>
            </a:r>
            <a:r>
              <a:rPr lang="cs-CZ" sz="1600" dirty="0"/>
              <a:t>obou se jednalo o </a:t>
            </a:r>
            <a:r>
              <a:rPr lang="cs-CZ" sz="1600" dirty="0" smtClean="0"/>
              <a:t>malá </a:t>
            </a:r>
            <a:r>
              <a:rPr lang="cs-CZ" sz="1600" dirty="0"/>
              <a:t>množství (</a:t>
            </a:r>
            <a:r>
              <a:rPr lang="cs-CZ" sz="1600" dirty="0" smtClean="0"/>
              <a:t>7 kg </a:t>
            </a:r>
            <a:r>
              <a:rPr lang="cs-CZ" sz="1600" dirty="0"/>
              <a:t>a 41 </a:t>
            </a:r>
            <a:r>
              <a:rPr lang="cs-CZ" sz="1600" dirty="0" smtClean="0"/>
              <a:t>kg)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Kontrolní akce zaměřená </a:t>
            </a:r>
            <a:r>
              <a:rPr lang="cs-CZ" sz="1600" dirty="0"/>
              <a:t>na </a:t>
            </a:r>
            <a:r>
              <a:rPr lang="cs-CZ" sz="1600" b="1" dirty="0"/>
              <a:t>vyšetřování kojenecké </a:t>
            </a:r>
            <a:r>
              <a:rPr lang="cs-CZ" sz="1600" b="1" dirty="0" smtClean="0"/>
              <a:t>výživy </a:t>
            </a:r>
            <a:r>
              <a:rPr lang="cs-CZ" sz="1600" dirty="0" smtClean="0"/>
              <a:t>probíhala celý rok. </a:t>
            </a:r>
            <a:r>
              <a:rPr lang="cs-CZ" sz="1600" b="1" dirty="0"/>
              <a:t>Celkem bylo odebráno 24 vzorků</a:t>
            </a:r>
            <a:r>
              <a:rPr lang="cs-CZ" sz="1600" dirty="0"/>
              <a:t> </a:t>
            </a:r>
            <a:r>
              <a:rPr lang="cs-CZ" sz="1600" dirty="0" smtClean="0"/>
              <a:t>s</a:t>
            </a:r>
            <a:r>
              <a:rPr lang="cs-CZ" sz="1600" dirty="0"/>
              <a:t> přídavkem živočišných produktů ze třech výrobních závodů. </a:t>
            </a:r>
            <a:r>
              <a:rPr lang="cs-CZ" sz="1600" b="1" dirty="0"/>
              <a:t>Všechny koncentrace reziduí vyhověly limitům </a:t>
            </a:r>
            <a:r>
              <a:rPr lang="cs-CZ" sz="1600" b="1" dirty="0" smtClean="0"/>
              <a:t>dle </a:t>
            </a:r>
            <a:r>
              <a:rPr lang="cs-CZ" sz="1600" b="1" dirty="0"/>
              <a:t>platné </a:t>
            </a:r>
            <a:r>
              <a:rPr lang="cs-CZ" sz="1600" b="1" dirty="0" smtClean="0"/>
              <a:t>legislativy</a:t>
            </a:r>
            <a:endParaRPr lang="cs-CZ" sz="16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245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Dokladem </a:t>
            </a:r>
            <a:r>
              <a:rPr lang="cs-CZ" sz="1600" dirty="0"/>
              <a:t>klidnějšího roku </a:t>
            </a:r>
            <a:r>
              <a:rPr lang="cs-CZ" sz="1600" dirty="0" smtClean="0"/>
              <a:t>i v oblasti hygieny potravin potvrzují </a:t>
            </a:r>
            <a:r>
              <a:rPr lang="cs-CZ" sz="1600" b="1" dirty="0" smtClean="0"/>
              <a:t>meziročně </a:t>
            </a:r>
            <a:r>
              <a:rPr lang="cs-CZ" sz="1600" b="1" dirty="0"/>
              <a:t>nižší počty hlášení systémem </a:t>
            </a:r>
            <a:r>
              <a:rPr lang="cs-CZ" sz="1600" b="1" dirty="0" smtClean="0"/>
              <a:t>RASFF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Zvýšený počet případů způsobily v roce 2016 a 2017 kauzy s brazilským kuřecím masem a </a:t>
            </a:r>
            <a:r>
              <a:rPr lang="cs-CZ" sz="1600" b="1" dirty="0" err="1"/>
              <a:t>fipronilový</a:t>
            </a:r>
            <a:r>
              <a:rPr lang="cs-CZ" sz="1600" b="1" dirty="0"/>
              <a:t> skandál</a:t>
            </a:r>
            <a:r>
              <a:rPr lang="cs-CZ" sz="1600" dirty="0"/>
              <a:t> a obě kauzy již v roce 2018 nepokračovaly. Počet případů oznámených jinými členskými státy týkajících se ČR zůstává přibližně na stejné </a:t>
            </a:r>
            <a:r>
              <a:rPr lang="cs-CZ" sz="1600" dirty="0" smtClean="0"/>
              <a:t>úrovni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</a:t>
            </a:r>
            <a:r>
              <a:rPr lang="cs-CZ" sz="2400" dirty="0" smtClean="0"/>
              <a:t>. Oblast veterinární hygieny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04828"/>
              </p:ext>
            </p:extLst>
          </p:nvPr>
        </p:nvGraphicFramePr>
        <p:xfrm>
          <a:off x="395535" y="4077072"/>
          <a:ext cx="3888432" cy="108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081"/>
                <a:gridCol w="514514"/>
                <a:gridCol w="591279"/>
                <a:gridCol w="591279"/>
                <a:gridCol w="591279"/>
              </a:tblGrid>
              <a:tr h="314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Odchozích případů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Přijatých případů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86959"/>
              </p:ext>
            </p:extLst>
          </p:nvPr>
        </p:nvGraphicFramePr>
        <p:xfrm>
          <a:off x="4644008" y="3257309"/>
          <a:ext cx="4176465" cy="346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936104"/>
                <a:gridCol w="720081"/>
              </a:tblGrid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Počet případů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Ryby a korýši a výrobky z nich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36%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180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Krmiva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17%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Drůbež a drůbeží výrobky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17%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62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Maso, masné polotovary a výrobky (vyjma drůbeže)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11%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Mléko a mléčné výrobky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9%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Vejce a výrobky z vajec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4%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Žáby a výrobky z nich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46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Příkrmy pro kojence a malé děti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</a:tr>
              <a:tr h="312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Ostatní (sušený hemoglobin)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2%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506520" y="2509840"/>
            <a:ext cx="5240980" cy="3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985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5"/>
            <a:ext cx="4464496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Počet zásilek odbavených na Pohraniční veterinární stanici</a:t>
            </a:r>
            <a:r>
              <a:rPr lang="cs-CZ" sz="1600" dirty="0" smtClean="0"/>
              <a:t> na pražském Letišti Václava Havla </a:t>
            </a:r>
            <a:r>
              <a:rPr lang="cs-CZ" sz="1600" b="1" dirty="0" smtClean="0"/>
              <a:t>vzrostl ze 768 v roce 2017 na 793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Vzrostl zejména počet zásilek zvířat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Zamítnuto a nevpuštěno do země bylo 28 zásilek </a:t>
            </a:r>
            <a:r>
              <a:rPr lang="cs-CZ" sz="1600" dirty="0" smtClean="0"/>
              <a:t>živočišných produktů, v roce 2017 – 51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Nejčastěji dovážené komodity v roce 2018</a:t>
            </a:r>
            <a:r>
              <a:rPr lang="cs-CZ" sz="1600" dirty="0" smtClean="0"/>
              <a:t>: akvarijní ryby a terarijní zvířata, krmiva pro zvířata a genetický materiál, zpracované živočišné bílkoviny k lidské spotřebě, produkty rybolovu, skopová střeva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</a:t>
            </a:r>
            <a:r>
              <a:rPr lang="cs-CZ" sz="2400" dirty="0" smtClean="0"/>
              <a:t>. Kontrola dovozu zvířat a živočišných produktů</a:t>
            </a:r>
          </a:p>
          <a:p>
            <a:r>
              <a:rPr lang="cs-CZ" sz="2400" dirty="0" smtClean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975450" cy="29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6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5"/>
            <a:ext cx="4104456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Neméně </a:t>
            </a:r>
            <a:r>
              <a:rPr lang="cs-CZ" sz="1600" dirty="0"/>
              <a:t>důležitá je </a:t>
            </a:r>
            <a:r>
              <a:rPr lang="cs-CZ" sz="1600" b="1" dirty="0"/>
              <a:t>úloha veterinárního dozoru při odbavování zásilek živých zvířat a živočišných produktů při </a:t>
            </a:r>
            <a:r>
              <a:rPr lang="cs-CZ" sz="1600" b="1" dirty="0" smtClean="0"/>
              <a:t>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loňský rok úřední veterinární lékaři vydali a potvrdili </a:t>
            </a:r>
            <a:r>
              <a:rPr lang="cs-CZ" sz="1600" b="1" dirty="0"/>
              <a:t>po provedené veterinární kontrole takřka 10 000 zásilek živých zvířat a živočišných produktů do třetích zemí. </a:t>
            </a: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Růst vývozu živočišných produktů z ČR o čtvrtinu </a:t>
            </a:r>
            <a:r>
              <a:rPr lang="cs-CZ" sz="1600" dirty="0" smtClean="0"/>
              <a:t>na 103 000 tun</a:t>
            </a:r>
            <a:r>
              <a:rPr lang="cs-CZ" sz="1600" b="1" dirty="0" smtClean="0"/>
              <a:t>. U živých zvířat pokles o 7 % </a:t>
            </a:r>
            <a:r>
              <a:rPr lang="cs-CZ" sz="1600" dirty="0" smtClean="0"/>
              <a:t>na 113,5 mil. 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Zástupci </a:t>
            </a:r>
            <a:r>
              <a:rPr lang="cs-CZ" sz="1600" dirty="0"/>
              <a:t>SVS ve věci usnadňování vývozu živočišné produkce z ČR do třetích zemí vedou řadu dlouhodobých jednání se zahraničními partnery.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</a:t>
            </a:r>
            <a:r>
              <a:rPr lang="cs-CZ" sz="2400" dirty="0" smtClean="0"/>
              <a:t>. Vývoz zvířat a živočišných produktů</a:t>
            </a:r>
          </a:p>
          <a:p>
            <a:r>
              <a:rPr lang="cs-CZ" sz="2400" dirty="0" smtClean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60" y="1844824"/>
            <a:ext cx="433831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09581" y="1556792"/>
            <a:ext cx="4577219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V loňském roce měla SVS 1316 míst</a:t>
            </a:r>
            <a:r>
              <a:rPr lang="cs-CZ" sz="1600" dirty="0" smtClean="0"/>
              <a:t> (stejně jako v 2017)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Po dohodě s</a:t>
            </a:r>
            <a:r>
              <a:rPr lang="cs-CZ" sz="1600" dirty="0"/>
              <a:t> </a:t>
            </a:r>
            <a:r>
              <a:rPr lang="cs-CZ" sz="1600" dirty="0" err="1"/>
              <a:t>MZe</a:t>
            </a:r>
            <a:r>
              <a:rPr lang="cs-CZ" sz="1600" dirty="0"/>
              <a:t> došlo </a:t>
            </a:r>
            <a:r>
              <a:rPr lang="cs-CZ" sz="1600" b="1" dirty="0"/>
              <a:t>k navýšení </a:t>
            </a:r>
            <a:r>
              <a:rPr lang="cs-CZ" sz="1600" b="1" dirty="0" smtClean="0"/>
              <a:t>míst pro rok </a:t>
            </a:r>
            <a:r>
              <a:rPr lang="cs-CZ" sz="1600" b="1" dirty="0"/>
              <a:t>2019 o </a:t>
            </a:r>
            <a:r>
              <a:rPr lang="cs-CZ" sz="1600" b="1" dirty="0" smtClean="0"/>
              <a:t>deset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Navzdory celkové situaci na trhu práce </a:t>
            </a:r>
            <a:r>
              <a:rPr lang="cs-CZ" sz="1600" dirty="0" smtClean="0"/>
              <a:t>v </a:t>
            </a:r>
            <a:r>
              <a:rPr lang="cs-CZ" sz="1600" dirty="0"/>
              <a:t>roce 2018 </a:t>
            </a:r>
            <a:r>
              <a:rPr lang="cs-CZ" sz="1600" b="1" dirty="0"/>
              <a:t>se podařilo snížit a udržet průměrný počet neobsazených míst nižší než 3 </a:t>
            </a:r>
            <a:r>
              <a:rPr lang="cs-CZ" sz="1600" b="1" dirty="0" smtClean="0"/>
              <a:t>%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Počet vyhlášených výběrových řízení </a:t>
            </a:r>
            <a:r>
              <a:rPr lang="cs-CZ" sz="1600" dirty="0"/>
              <a:t>na pozice v SVS byl za rok 2018 </a:t>
            </a:r>
            <a:r>
              <a:rPr lang="cs-CZ" sz="1600" b="1" dirty="0" smtClean="0"/>
              <a:t>220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Je </a:t>
            </a:r>
            <a:r>
              <a:rPr lang="cs-CZ" sz="1600" b="1" dirty="0"/>
              <a:t>nutná generační obměna </a:t>
            </a:r>
            <a:r>
              <a:rPr lang="cs-CZ" sz="1600" dirty="0"/>
              <a:t>– priorita získávat nové zaměstnance – užitečná spolupráce s </a:t>
            </a:r>
            <a:r>
              <a:rPr lang="cs-CZ" sz="1600" dirty="0" smtClean="0"/>
              <a:t>VFU a dalšími veterinárními školami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</a:t>
            </a:r>
            <a:r>
              <a:rPr lang="cs-CZ" sz="2400" dirty="0" smtClean="0"/>
              <a:t>. Personální údaje </a:t>
            </a:r>
            <a:endParaRPr lang="cs-CZ" sz="2400" dirty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1086"/>
            <a:ext cx="2921957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0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4248472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druhého ročníku </a:t>
            </a:r>
            <a:r>
              <a:rPr lang="cs-CZ" sz="1600" dirty="0" smtClean="0"/>
              <a:t>projektu </a:t>
            </a:r>
            <a:r>
              <a:rPr lang="cs-CZ" sz="1600" dirty="0"/>
              <a:t>„Máme rádi zvířata“ navštívili </a:t>
            </a:r>
            <a:r>
              <a:rPr lang="cs-CZ" sz="1600" dirty="0" smtClean="0"/>
              <a:t>loni </a:t>
            </a:r>
            <a:r>
              <a:rPr lang="cs-CZ" sz="1600" dirty="0"/>
              <a:t>veterinární inspektoři 302 mateřských </a:t>
            </a:r>
            <a:r>
              <a:rPr lang="cs-CZ" sz="1600" dirty="0" smtClean="0"/>
              <a:t>školek a předali </a:t>
            </a:r>
            <a:r>
              <a:rPr lang="cs-CZ" sz="1600" dirty="0"/>
              <a:t>odlehčenou </a:t>
            </a:r>
            <a:r>
              <a:rPr lang="cs-CZ" sz="1600" dirty="0" smtClean="0"/>
              <a:t>formou </a:t>
            </a:r>
            <a:r>
              <a:rPr lang="cs-CZ" sz="1600" dirty="0"/>
              <a:t>informace </a:t>
            </a:r>
            <a:r>
              <a:rPr lang="cs-CZ" sz="1600" dirty="0" smtClean="0"/>
              <a:t> o  péči </a:t>
            </a:r>
            <a:r>
              <a:rPr lang="cs-CZ" sz="1600" dirty="0"/>
              <a:t>o </a:t>
            </a:r>
            <a:r>
              <a:rPr lang="cs-CZ" sz="1600" dirty="0" smtClean="0"/>
              <a:t> zvířata  více  než 7 600 předškolákům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Celou </a:t>
            </a:r>
            <a:r>
              <a:rPr lang="cs-CZ" sz="1600" dirty="0"/>
              <a:t>akci </a:t>
            </a:r>
            <a:r>
              <a:rPr lang="cs-CZ" sz="1600" dirty="0" smtClean="0"/>
              <a:t>zajišťují </a:t>
            </a:r>
            <a:r>
              <a:rPr lang="cs-CZ" sz="1600" dirty="0"/>
              <a:t>vlastními silami zaměstnanci </a:t>
            </a:r>
            <a:r>
              <a:rPr lang="cs-CZ" sz="1600" dirty="0" smtClean="0"/>
              <a:t>SVS. </a:t>
            </a:r>
            <a:r>
              <a:rPr lang="cs-CZ" sz="1600" dirty="0"/>
              <a:t>Finančně ji </a:t>
            </a:r>
            <a:r>
              <a:rPr lang="cs-CZ" sz="1600" dirty="0" smtClean="0"/>
              <a:t>podporuje </a:t>
            </a:r>
            <a:r>
              <a:rPr lang="cs-CZ" sz="1600" dirty="0"/>
              <a:t>ministerstvo </a:t>
            </a:r>
            <a:r>
              <a:rPr lang="cs-CZ" sz="1600" dirty="0" smtClean="0"/>
              <a:t>zemědělství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rámci společného projektu SVS a </a:t>
            </a:r>
            <a:r>
              <a:rPr lang="cs-CZ" sz="1600" dirty="0" smtClean="0"/>
              <a:t>SVÚ Praha </a:t>
            </a:r>
            <a:r>
              <a:rPr lang="cs-CZ" sz="1600" dirty="0"/>
              <a:t>získala terasa ústředí SVS </a:t>
            </a:r>
            <a:r>
              <a:rPr lang="cs-CZ" sz="1600" dirty="0" smtClean="0"/>
              <a:t>loni střešní </a:t>
            </a:r>
            <a:r>
              <a:rPr lang="cs-CZ" sz="1600" dirty="0"/>
              <a:t>včely. </a:t>
            </a:r>
            <a:r>
              <a:rPr lang="cs-CZ" sz="1600" dirty="0" smtClean="0"/>
              <a:t>Kromě </a:t>
            </a:r>
            <a:r>
              <a:rPr lang="cs-CZ" sz="1600" dirty="0"/>
              <a:t>budoucí snůšky medu mají </a:t>
            </a:r>
            <a:r>
              <a:rPr lang="cs-CZ" sz="1600" dirty="0" smtClean="0"/>
              <a:t>včely </a:t>
            </a:r>
            <a:r>
              <a:rPr lang="cs-CZ" sz="1600" dirty="0"/>
              <a:t>přispět </a:t>
            </a:r>
            <a:r>
              <a:rPr lang="cs-CZ" sz="1600" dirty="0" smtClean="0"/>
              <a:t>propagaci </a:t>
            </a:r>
            <a:r>
              <a:rPr lang="cs-CZ" sz="1600" dirty="0"/>
              <a:t>včelařství, ale také biodiverzitě v centru </a:t>
            </a:r>
            <a:r>
              <a:rPr lang="cs-CZ" sz="1600" dirty="0" smtClean="0"/>
              <a:t>města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Jedním z cílů projektu je alespoň trochu navýšit počty včelstev v centru </a:t>
            </a:r>
            <a:r>
              <a:rPr lang="cs-CZ" sz="1600" dirty="0" smtClean="0"/>
              <a:t>Prahy a také laboratorní vyšetření včelích produktů z </a:t>
            </a:r>
            <a:r>
              <a:rPr lang="cs-CZ" sz="1600" smtClean="0"/>
              <a:t>této lokality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8.  SVS v jiné roli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55" y="1575020"/>
            <a:ext cx="3010731" cy="4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4608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Mezi </a:t>
            </a:r>
            <a:r>
              <a:rPr lang="cs-CZ" sz="1600" dirty="0"/>
              <a:t>priority pro letošní rok patří především </a:t>
            </a:r>
            <a:r>
              <a:rPr lang="cs-CZ" sz="1600" b="1" dirty="0"/>
              <a:t>udržení mezinárodních statusů deklarujících příznivou nákazovou situaci</a:t>
            </a:r>
            <a:r>
              <a:rPr lang="cs-CZ" sz="1600" dirty="0"/>
              <a:t> na území státu, 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Největší </a:t>
            </a:r>
            <a:r>
              <a:rPr lang="cs-CZ" sz="1600" dirty="0"/>
              <a:t>výzvou pro rok 2019 </a:t>
            </a:r>
            <a:r>
              <a:rPr lang="cs-CZ" sz="1600" dirty="0" smtClean="0"/>
              <a:t>je</a:t>
            </a:r>
            <a:r>
              <a:rPr lang="cs-CZ" sz="1600" b="1" dirty="0" smtClean="0"/>
              <a:t> </a:t>
            </a:r>
            <a:r>
              <a:rPr lang="cs-CZ" sz="1600" b="1" dirty="0"/>
              <a:t>získání statusu země </a:t>
            </a:r>
            <a:r>
              <a:rPr lang="cs-CZ" sz="1600" b="1" dirty="0" smtClean="0"/>
              <a:t>bez výskytu</a:t>
            </a:r>
            <a:r>
              <a:rPr lang="cs-CZ" sz="1600" b="1" dirty="0" smtClean="0"/>
              <a:t> </a:t>
            </a:r>
            <a:r>
              <a:rPr lang="cs-CZ" sz="1600" b="1" dirty="0"/>
              <a:t>afrického moru </a:t>
            </a:r>
            <a:r>
              <a:rPr lang="cs-CZ" sz="1600" b="1" dirty="0" smtClean="0"/>
              <a:t>prasat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ČR bude </a:t>
            </a:r>
            <a:r>
              <a:rPr lang="cs-CZ" sz="1600" dirty="0"/>
              <a:t>také usilovat o </a:t>
            </a:r>
            <a:r>
              <a:rPr lang="cs-CZ" sz="1600" b="1" dirty="0"/>
              <a:t>získání statusu země prosté infekční bovinní </a:t>
            </a:r>
            <a:r>
              <a:rPr lang="cs-CZ" sz="1600" b="1" dirty="0" err="1"/>
              <a:t>rinotracheitidy</a:t>
            </a:r>
            <a:r>
              <a:rPr lang="cs-CZ" sz="1600" b="1" dirty="0"/>
              <a:t> </a:t>
            </a:r>
            <a:r>
              <a:rPr lang="cs-CZ" sz="1600" b="1" dirty="0" smtClean="0"/>
              <a:t>skotu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Dlouhodobým cílem SVS zůstává </a:t>
            </a:r>
            <a:r>
              <a:rPr lang="cs-CZ" sz="1600" b="1" dirty="0"/>
              <a:t>zabezpečení zdravotní nezávadnosti potravin živočišného původu, ochrana spotřebitelů před klamáním a dozor nad dobrými životními podmínkami </a:t>
            </a:r>
            <a:r>
              <a:rPr lang="cs-CZ" sz="1600" b="1" dirty="0" smtClean="0"/>
              <a:t>zvířat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9</a:t>
            </a:r>
            <a:r>
              <a:rPr lang="cs-CZ" sz="2400" dirty="0" smtClean="0"/>
              <a:t>. Priority pro letošní rok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846901"/>
            <a:ext cx="3513956" cy="17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  <a:endParaRPr lang="cs-CZ" sz="4800" dirty="0" smtClean="0"/>
          </a:p>
          <a:p>
            <a:pPr algn="ctr"/>
            <a:r>
              <a:rPr lang="cs-CZ" sz="4800" dirty="0" smtClean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Zbyněk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Semerád, </a:t>
            </a:r>
            <a:r>
              <a:rPr lang="cs-CZ" sz="1800" dirty="0" smtClean="0">
                <a:latin typeface="Arial" charset="0"/>
                <a:cs typeface="Arial" charset="0"/>
              </a:rPr>
              <a:t>ústřední ředitel SVS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Jan Váňa, </a:t>
            </a:r>
            <a:r>
              <a:rPr lang="cs-CZ" sz="1800" dirty="0" smtClean="0">
                <a:latin typeface="Arial" charset="0"/>
                <a:cs typeface="Arial" charset="0"/>
              </a:rPr>
              <a:t>ředitel </a:t>
            </a:r>
            <a:r>
              <a:rPr lang="cs-CZ" sz="1800" dirty="0">
                <a:latin typeface="Arial" charset="0"/>
                <a:cs typeface="Arial" charset="0"/>
              </a:rPr>
              <a:t>odboru veterinární </a:t>
            </a:r>
            <a:r>
              <a:rPr lang="cs-CZ" sz="1800" dirty="0" smtClean="0">
                <a:latin typeface="Arial" charset="0"/>
                <a:cs typeface="Arial" charset="0"/>
              </a:rPr>
              <a:t>hygieny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Milada Dubská, </a:t>
            </a:r>
            <a:r>
              <a:rPr lang="cs-CZ" sz="1800" dirty="0">
                <a:latin typeface="Arial" charset="0"/>
                <a:cs typeface="Arial" charset="0"/>
              </a:rPr>
              <a:t>vedoucí oddělení ochrany zdraví zvířat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3672408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Loňský </a:t>
            </a:r>
            <a:r>
              <a:rPr lang="cs-CZ" sz="1600" b="1" dirty="0"/>
              <a:t>rok byl z hlediska nákaz klidnější</a:t>
            </a:r>
            <a:r>
              <a:rPr lang="cs-CZ" sz="1600" dirty="0"/>
              <a:t>, než extrémně náročný </a:t>
            </a:r>
            <a:r>
              <a:rPr lang="cs-CZ" sz="1600" dirty="0" smtClean="0"/>
              <a:t>2017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AMP byl na </a:t>
            </a:r>
            <a:r>
              <a:rPr lang="cs-CZ" sz="1600" b="1" dirty="0"/>
              <a:t>ústupu</a:t>
            </a:r>
            <a:r>
              <a:rPr lang="cs-CZ" sz="1600" dirty="0"/>
              <a:t>, nových pozitivních případů výrazně ubylo. </a:t>
            </a:r>
            <a:r>
              <a:rPr lang="cs-CZ" sz="1600" b="1" dirty="0"/>
              <a:t>Díky zlepšené situaci </a:t>
            </a:r>
            <a:r>
              <a:rPr lang="cs-CZ" sz="1600" b="1" dirty="0" smtClean="0"/>
              <a:t>probíhá postupné zmírňování opatření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Po 20 letech výskyt Newcastleské choroby na Zlínsku</a:t>
            </a:r>
            <a:r>
              <a:rPr lang="cs-CZ" sz="1600" dirty="0"/>
              <a:t>. Jediné ohnisko se podařilo rychle </a:t>
            </a:r>
            <a:r>
              <a:rPr lang="cs-CZ" sz="1600" dirty="0" smtClean="0"/>
              <a:t>zdolat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Našemu území se </a:t>
            </a:r>
            <a:r>
              <a:rPr lang="cs-CZ" sz="1600" b="1" dirty="0"/>
              <a:t>v roce 2018 vyhnula </a:t>
            </a:r>
            <a:r>
              <a:rPr lang="cs-CZ" sz="1600" b="1" dirty="0" smtClean="0"/>
              <a:t>vysoce patogenní </a:t>
            </a:r>
            <a:r>
              <a:rPr lang="cs-CZ" sz="1600" b="1" dirty="0"/>
              <a:t>ptačí </a:t>
            </a:r>
            <a:r>
              <a:rPr lang="cs-CZ" sz="1600" b="1" dirty="0" smtClean="0"/>
              <a:t>chřipka</a:t>
            </a:r>
            <a:r>
              <a:rPr lang="cs-CZ" sz="1600" dirty="0" smtClean="0"/>
              <a:t>  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</a:t>
            </a:r>
            <a:r>
              <a:rPr lang="cs-CZ" sz="2400" dirty="0" smtClean="0"/>
              <a:t>Zhodnocení loňského roku</a:t>
            </a:r>
            <a:endParaRPr lang="cs-CZ" sz="2400" dirty="0"/>
          </a:p>
        </p:txBody>
      </p:sp>
      <p:pic>
        <p:nvPicPr>
          <p:cNvPr id="1026" name="Picture 2" descr="VÃ½sledek obrÃ¡zku pro prase divokÃ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067139" cy="30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704856" cy="48965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 smtClean="0"/>
              <a:t>Klidnější</a:t>
            </a:r>
            <a:r>
              <a:rPr lang="cs-CZ" sz="1800" dirty="0" smtClean="0"/>
              <a:t> </a:t>
            </a:r>
            <a:r>
              <a:rPr lang="cs-CZ" sz="1800" dirty="0"/>
              <a:t>ve srovnání s rokem 2017 </a:t>
            </a:r>
            <a:r>
              <a:rPr lang="cs-CZ" sz="1800" b="1" dirty="0"/>
              <a:t>byl rok 2018  i z pohledu hygieny </a:t>
            </a:r>
            <a:r>
              <a:rPr lang="cs-CZ" sz="1800" b="1" dirty="0" smtClean="0"/>
              <a:t>potravin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 smtClean="0"/>
              <a:t>Nevyskytly </a:t>
            </a:r>
            <a:r>
              <a:rPr lang="cs-CZ" sz="1800" dirty="0"/>
              <a:t>se mezinárodní aféry rozsahu kauzy </a:t>
            </a:r>
            <a:r>
              <a:rPr lang="cs-CZ" sz="1800" dirty="0" smtClean="0"/>
              <a:t>typu „</a:t>
            </a:r>
            <a:r>
              <a:rPr lang="cs-CZ" sz="1800" dirty="0" err="1" smtClean="0"/>
              <a:t>Fipronil</a:t>
            </a:r>
            <a:r>
              <a:rPr lang="cs-CZ" sz="1800" dirty="0"/>
              <a:t>“ či problémů s brazilským masem z roku </a:t>
            </a:r>
            <a:r>
              <a:rPr lang="cs-CZ" sz="1800" dirty="0" smtClean="0"/>
              <a:t>2017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/>
              <a:t>Celkové </a:t>
            </a:r>
            <a:r>
              <a:rPr lang="cs-CZ" sz="1800" b="1" dirty="0" smtClean="0"/>
              <a:t>pokuty za rok 2018: 26,7 </a:t>
            </a:r>
            <a:r>
              <a:rPr lang="cs-CZ" sz="1800" b="1" dirty="0"/>
              <a:t>mil. </a:t>
            </a:r>
            <a:r>
              <a:rPr lang="cs-CZ" sz="1800" b="1" dirty="0" smtClean="0"/>
              <a:t>Kč (předběžný údaj)</a:t>
            </a:r>
            <a:r>
              <a:rPr lang="cs-CZ" sz="1800" dirty="0" smtClean="0"/>
              <a:t>, meziroční pokles o 2,8 </a:t>
            </a:r>
            <a:r>
              <a:rPr lang="cs-CZ" sz="1800" dirty="0"/>
              <a:t>mil. Kč. </a:t>
            </a:r>
            <a:r>
              <a:rPr lang="cs-CZ" sz="1800" dirty="0" smtClean="0"/>
              <a:t>Přesto se jedná o třetí historicky nejvyšší částku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 smtClean="0"/>
              <a:t>Počet kontrol v oblasti potravin </a:t>
            </a:r>
            <a:r>
              <a:rPr lang="cs-CZ" sz="1800" dirty="0"/>
              <a:t>–</a:t>
            </a:r>
            <a:r>
              <a:rPr lang="cs-CZ" sz="1800" b="1" dirty="0" smtClean="0"/>
              <a:t> nárůst</a:t>
            </a:r>
            <a:r>
              <a:rPr lang="cs-CZ" sz="1800" dirty="0" smtClean="0"/>
              <a:t> ze</a:t>
            </a:r>
            <a:r>
              <a:rPr lang="cs-CZ" sz="1800" dirty="0"/>
              <a:t> </a:t>
            </a:r>
            <a:r>
              <a:rPr lang="cs-CZ" sz="1800" dirty="0" smtClean="0"/>
              <a:t> 47 000 </a:t>
            </a:r>
            <a:r>
              <a:rPr lang="cs-CZ" sz="1800" dirty="0"/>
              <a:t>na </a:t>
            </a:r>
            <a:r>
              <a:rPr lang="cs-CZ" sz="1800" dirty="0" smtClean="0"/>
              <a:t> </a:t>
            </a:r>
            <a:r>
              <a:rPr lang="cs-CZ" sz="1800" b="1" dirty="0" smtClean="0"/>
              <a:t>51 000</a:t>
            </a:r>
            <a:endParaRPr lang="cs-CZ" sz="18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/>
              <a:t>Rok 2018 byl naopak bohatý na dění v oblasti </a:t>
            </a:r>
            <a:r>
              <a:rPr lang="cs-CZ" sz="1800" b="1" dirty="0" err="1"/>
              <a:t>welfare</a:t>
            </a:r>
            <a:r>
              <a:rPr lang="cs-CZ" sz="1800" b="1" dirty="0"/>
              <a:t> </a:t>
            </a:r>
            <a:r>
              <a:rPr lang="cs-CZ" sz="1800" b="1" dirty="0" smtClean="0"/>
              <a:t>zvířat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 smtClean="0"/>
              <a:t>Řada </a:t>
            </a:r>
            <a:r>
              <a:rPr lang="cs-CZ" sz="1800" dirty="0"/>
              <a:t>problémových </a:t>
            </a:r>
            <a:r>
              <a:rPr lang="cs-CZ" sz="1800" dirty="0" smtClean="0"/>
              <a:t>případů – </a:t>
            </a:r>
            <a:r>
              <a:rPr lang="cs-CZ" sz="1800" b="1" dirty="0" smtClean="0"/>
              <a:t>rekordní </a:t>
            </a:r>
            <a:r>
              <a:rPr lang="cs-CZ" sz="1800" b="1" dirty="0"/>
              <a:t>odebírání psů </a:t>
            </a:r>
            <a:r>
              <a:rPr lang="cs-CZ" sz="1800" b="1" dirty="0" smtClean="0"/>
              <a:t>v Kamenici nad Lipou, </a:t>
            </a:r>
            <a:r>
              <a:rPr lang="cs-CZ" sz="1800" dirty="0" smtClean="0"/>
              <a:t>desítky </a:t>
            </a:r>
            <a:r>
              <a:rPr lang="cs-CZ" sz="1800" dirty="0"/>
              <a:t>psů na Plzeňsku a v dalších </a:t>
            </a:r>
            <a:r>
              <a:rPr lang="cs-CZ" sz="1800" dirty="0" smtClean="0"/>
              <a:t>regionech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b="1" dirty="0" smtClean="0"/>
              <a:t>Intenzivní řešení otázky </a:t>
            </a:r>
            <a:r>
              <a:rPr lang="cs-CZ" sz="1800" b="1" dirty="0"/>
              <a:t>chovu zvířat vyžadujících zvláštní </a:t>
            </a:r>
            <a:r>
              <a:rPr lang="cs-CZ" sz="1800" b="1" dirty="0" smtClean="0"/>
              <a:t>péči </a:t>
            </a:r>
            <a:r>
              <a:rPr lang="cs-CZ" sz="1800" dirty="0" smtClean="0"/>
              <a:t>(konkrétně velké šelmy), </a:t>
            </a:r>
            <a:r>
              <a:rPr lang="cs-CZ" sz="1800" dirty="0"/>
              <a:t>kde i SVS již delší čas upozorňovala na neaktuálnost legislativy a potřeby jejího </a:t>
            </a:r>
            <a:r>
              <a:rPr lang="cs-CZ" sz="1800" dirty="0" smtClean="0"/>
              <a:t>zpřísnění</a:t>
            </a:r>
            <a:endParaRPr lang="cs-CZ" sz="18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</a:t>
            </a:r>
            <a:r>
              <a:rPr lang="cs-CZ" sz="2400" dirty="0" smtClean="0"/>
              <a:t>Zhodnocení loňského roku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64" y="1412776"/>
            <a:ext cx="4824916" cy="5184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400" dirty="0" smtClean="0"/>
              <a:t>SVS </a:t>
            </a:r>
            <a:r>
              <a:rPr lang="cs-CZ" sz="1400" dirty="0"/>
              <a:t>každoročně uskuteční v </a:t>
            </a:r>
            <a:r>
              <a:rPr lang="cs-CZ" sz="1400" dirty="0" smtClean="0"/>
              <a:t>oblasti welfare </a:t>
            </a:r>
            <a:r>
              <a:rPr lang="cs-CZ" sz="1400" dirty="0"/>
              <a:t>tisíce </a:t>
            </a:r>
            <a:r>
              <a:rPr lang="cs-CZ" sz="1400" dirty="0" smtClean="0"/>
              <a:t>kontrol,</a:t>
            </a:r>
            <a:r>
              <a:rPr lang="cs-CZ" sz="1400" b="1" dirty="0" smtClean="0"/>
              <a:t> v loňském roce </a:t>
            </a:r>
            <a:r>
              <a:rPr lang="cs-CZ" sz="1400" b="1" dirty="0"/>
              <a:t>takřka </a:t>
            </a:r>
            <a:r>
              <a:rPr lang="cs-CZ" sz="1400" b="1" dirty="0" smtClean="0"/>
              <a:t>7 200</a:t>
            </a:r>
            <a:endParaRPr lang="cs-CZ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b="1" dirty="0" smtClean="0"/>
              <a:t>Meziročně mírný </a:t>
            </a:r>
            <a:r>
              <a:rPr lang="cs-CZ" sz="1400" b="1" dirty="0"/>
              <a:t>pokles</a:t>
            </a:r>
            <a:r>
              <a:rPr lang="cs-CZ" sz="1400" dirty="0"/>
              <a:t> proti </a:t>
            </a:r>
            <a:r>
              <a:rPr lang="cs-CZ" sz="1400" dirty="0" smtClean="0"/>
              <a:t>2017, tehdy cca 7 500 kontrol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 smtClean="0"/>
              <a:t>Pokračující </a:t>
            </a:r>
            <a:r>
              <a:rPr lang="cs-CZ" sz="1400" b="1" dirty="0"/>
              <a:t>trend růstu počtu kontrol na základě </a:t>
            </a:r>
            <a:r>
              <a:rPr lang="cs-CZ" sz="1400" b="1" dirty="0" smtClean="0"/>
              <a:t>podnětu</a:t>
            </a:r>
            <a:r>
              <a:rPr lang="cs-CZ" sz="1400" dirty="0" smtClean="0"/>
              <a:t> (již přes 40 </a:t>
            </a:r>
            <a:r>
              <a:rPr lang="cs-CZ" sz="1400" dirty="0"/>
              <a:t>%</a:t>
            </a:r>
            <a:r>
              <a:rPr lang="cs-CZ" sz="1400" dirty="0" smtClean="0"/>
              <a:t> </a:t>
            </a:r>
            <a:r>
              <a:rPr lang="cs-CZ" sz="1400" dirty="0"/>
              <a:t>kontrol v této </a:t>
            </a:r>
            <a:r>
              <a:rPr lang="cs-CZ" sz="1400" dirty="0" smtClean="0"/>
              <a:t>oblast). Je znatelný stále </a:t>
            </a:r>
            <a:r>
              <a:rPr lang="cs-CZ" sz="1400" dirty="0"/>
              <a:t>rostoucí zájem veřejnosti i médií o tuto </a:t>
            </a:r>
            <a:r>
              <a:rPr lang="cs-CZ" sz="1400" dirty="0" smtClean="0"/>
              <a:t>problematiku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 smtClean="0"/>
              <a:t>Zefektivňování </a:t>
            </a:r>
            <a:r>
              <a:rPr lang="cs-CZ" sz="1400" b="1" dirty="0" smtClean="0"/>
              <a:t>spolupráce </a:t>
            </a:r>
            <a:r>
              <a:rPr lang="cs-CZ" sz="1400" b="1" dirty="0"/>
              <a:t>s </a:t>
            </a:r>
            <a:r>
              <a:rPr lang="cs-CZ" sz="1400" b="1" dirty="0" smtClean="0"/>
              <a:t>PČR i obcemi, která umožňuje velké kauzy řešit</a:t>
            </a:r>
            <a:r>
              <a:rPr lang="cs-CZ" sz="1400" b="1" dirty="0"/>
              <a:t>,</a:t>
            </a:r>
            <a:r>
              <a:rPr lang="cs-CZ" sz="1400" dirty="0" smtClean="0"/>
              <a:t> opakované využití </a:t>
            </a:r>
            <a:r>
              <a:rPr lang="cs-CZ" sz="1400" dirty="0"/>
              <a:t>soudního příkazu umožňujícího vstup do </a:t>
            </a:r>
            <a:r>
              <a:rPr lang="cs-CZ" sz="1400" dirty="0" smtClean="0"/>
              <a:t>obydlí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b="1" dirty="0" smtClean="0"/>
              <a:t>Kamenice nad Lipou </a:t>
            </a:r>
            <a:r>
              <a:rPr lang="cs-CZ" sz="1400" dirty="0" smtClean="0"/>
              <a:t>– </a:t>
            </a:r>
            <a:r>
              <a:rPr lang="cs-CZ" sz="1400" b="1" dirty="0" smtClean="0"/>
              <a:t>zjištěno </a:t>
            </a:r>
            <a:r>
              <a:rPr lang="cs-CZ" sz="1400" b="1" dirty="0"/>
              <a:t>212 psů </a:t>
            </a:r>
            <a:r>
              <a:rPr lang="cs-CZ" sz="1400" dirty="0"/>
              <a:t>v nevhodných </a:t>
            </a:r>
            <a:r>
              <a:rPr lang="cs-CZ" sz="1400" dirty="0" smtClean="0"/>
              <a:t>podmínkách a </a:t>
            </a:r>
            <a:r>
              <a:rPr lang="cs-CZ" sz="1400" dirty="0"/>
              <a:t>bez vakcinace proti </a:t>
            </a:r>
            <a:r>
              <a:rPr lang="cs-CZ" sz="1400" dirty="0" smtClean="0"/>
              <a:t>vzteklině. Případ </a:t>
            </a:r>
            <a:r>
              <a:rPr lang="cs-CZ" sz="1400" dirty="0"/>
              <a:t>řešen soudem – </a:t>
            </a:r>
            <a:r>
              <a:rPr lang="cs-CZ" sz="1400" b="1" dirty="0"/>
              <a:t>uložen zákaz chovu psů na 5 let a podmíněný </a:t>
            </a:r>
            <a:r>
              <a:rPr lang="cs-CZ" sz="1400" b="1" dirty="0" smtClean="0"/>
              <a:t>trest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b="1" dirty="0"/>
              <a:t>Sedlec u Starého </a:t>
            </a:r>
            <a:r>
              <a:rPr lang="cs-CZ" sz="1400" b="1" dirty="0" smtClean="0"/>
              <a:t>Plzence – </a:t>
            </a:r>
            <a:r>
              <a:rPr lang="cs-CZ" sz="1400" b="1" dirty="0"/>
              <a:t>zjištěno 72 psů </a:t>
            </a:r>
            <a:r>
              <a:rPr lang="cs-CZ" sz="1400" dirty="0" smtClean="0"/>
              <a:t>v nevhodných podmínkách, úzkostné </a:t>
            </a:r>
            <a:r>
              <a:rPr lang="cs-CZ" sz="1400" dirty="0"/>
              <a:t>chování, </a:t>
            </a:r>
            <a:r>
              <a:rPr lang="cs-CZ" sz="1400" dirty="0" err="1" smtClean="0"/>
              <a:t>nesocializace</a:t>
            </a:r>
            <a:r>
              <a:rPr lang="cs-CZ" sz="1400" dirty="0" smtClean="0"/>
              <a:t>. </a:t>
            </a:r>
            <a:r>
              <a:rPr lang="cs-CZ" sz="1400" dirty="0"/>
              <a:t>I</a:t>
            </a:r>
            <a:r>
              <a:rPr lang="cs-CZ" sz="1400" dirty="0" smtClean="0"/>
              <a:t>hned </a:t>
            </a:r>
            <a:r>
              <a:rPr lang="cs-CZ" sz="1400" dirty="0"/>
              <a:t>odebráno 79 zvířat </a:t>
            </a:r>
            <a:r>
              <a:rPr lang="cs-CZ" sz="1400" dirty="0" smtClean="0"/>
              <a:t>a </a:t>
            </a:r>
            <a:r>
              <a:rPr lang="cs-CZ" sz="1400" dirty="0"/>
              <a:t>umístěno do </a:t>
            </a:r>
            <a:r>
              <a:rPr lang="cs-CZ" sz="1400" dirty="0" smtClean="0"/>
              <a:t>útulku, </a:t>
            </a:r>
            <a:r>
              <a:rPr lang="cs-CZ" sz="1400" b="1" dirty="0" smtClean="0"/>
              <a:t>případ šetří PČR</a:t>
            </a:r>
            <a:endParaRPr lang="cs-CZ" sz="14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Oblast </a:t>
            </a:r>
            <a:r>
              <a:rPr lang="cs-CZ" sz="2400" dirty="0" err="1" smtClean="0"/>
              <a:t>welfare</a:t>
            </a:r>
            <a:r>
              <a:rPr lang="cs-CZ" sz="2400" dirty="0" smtClean="0"/>
              <a:t>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63" y="1406961"/>
            <a:ext cx="3661900" cy="48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1880" y="1628800"/>
            <a:ext cx="45365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Kontrolovány zejména </a:t>
            </a:r>
            <a:r>
              <a:rPr lang="cs-CZ" sz="1600" b="1" dirty="0"/>
              <a:t>chovy </a:t>
            </a:r>
            <a:r>
              <a:rPr lang="cs-CZ" sz="1600" b="1" dirty="0" smtClean="0"/>
              <a:t>zájmových </a:t>
            </a:r>
            <a:r>
              <a:rPr lang="cs-CZ" sz="1600" b="1" dirty="0"/>
              <a:t>zvířat </a:t>
            </a:r>
            <a:r>
              <a:rPr lang="cs-CZ" sz="1600" b="1" dirty="0" smtClean="0"/>
              <a:t>– 2 554 kontrol </a:t>
            </a:r>
            <a:r>
              <a:rPr lang="cs-CZ" sz="1600" dirty="0"/>
              <a:t>a </a:t>
            </a:r>
            <a:r>
              <a:rPr lang="cs-CZ" sz="1600" b="1" dirty="0"/>
              <a:t>chovy hospodářských </a:t>
            </a:r>
            <a:r>
              <a:rPr lang="cs-CZ" sz="1600" b="1" dirty="0" smtClean="0"/>
              <a:t>zvířat – 2 141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smtClean="0"/>
              <a:t>kontrol.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Meziročně </a:t>
            </a:r>
            <a:r>
              <a:rPr lang="cs-CZ" sz="1600" b="1" dirty="0" smtClean="0"/>
              <a:t>se zvýšil </a:t>
            </a:r>
            <a:r>
              <a:rPr lang="cs-CZ" sz="1600" b="1" dirty="0"/>
              <a:t>podíl kontrol se </a:t>
            </a:r>
            <a:r>
              <a:rPr lang="cs-CZ" sz="1600" b="1" dirty="0" smtClean="0"/>
              <a:t>závadou</a:t>
            </a:r>
            <a:r>
              <a:rPr lang="cs-CZ" sz="1600" dirty="0"/>
              <a:t>:</a:t>
            </a:r>
            <a:r>
              <a:rPr lang="cs-CZ" sz="16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	hospodářská zvířata: 2017 </a:t>
            </a:r>
            <a:r>
              <a:rPr lang="cs-CZ" sz="1600" dirty="0"/>
              <a:t>– 14,4 </a:t>
            </a:r>
            <a:r>
              <a:rPr lang="cs-CZ" sz="1600" dirty="0" smtClean="0"/>
              <a:t>%, 	</a:t>
            </a:r>
            <a:r>
              <a:rPr lang="cs-CZ" sz="1600" b="1" dirty="0" smtClean="0"/>
              <a:t>2018 </a:t>
            </a:r>
            <a:r>
              <a:rPr lang="cs-CZ" sz="1600" b="1" dirty="0"/>
              <a:t>– 17,8 </a:t>
            </a:r>
            <a:r>
              <a:rPr lang="cs-CZ" sz="1600" b="1" dirty="0" smtClean="0"/>
              <a:t>%,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/>
              <a:t>	zájmová zvířata: </a:t>
            </a:r>
            <a:r>
              <a:rPr lang="cs-CZ" sz="1600" dirty="0"/>
              <a:t>2017 – </a:t>
            </a:r>
            <a:r>
              <a:rPr lang="cs-CZ" sz="1600" dirty="0" smtClean="0"/>
              <a:t>23,3 %,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</a:t>
            </a:r>
            <a:r>
              <a:rPr lang="cs-CZ" sz="1600" b="1" dirty="0" smtClean="0"/>
              <a:t>2018 –  25,9 %.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V průběhu roku </a:t>
            </a:r>
            <a:r>
              <a:rPr lang="cs-CZ" sz="1600" b="1" dirty="0" smtClean="0"/>
              <a:t>probíhala </a:t>
            </a:r>
            <a:r>
              <a:rPr lang="cs-CZ" sz="1600" b="1" dirty="0"/>
              <a:t>intenzivní jednání </a:t>
            </a:r>
            <a:r>
              <a:rPr lang="cs-CZ" sz="1600" b="1" dirty="0" smtClean="0"/>
              <a:t>týkající </a:t>
            </a:r>
            <a:r>
              <a:rPr lang="cs-CZ" sz="1600" b="1" dirty="0"/>
              <a:t>se chovu velkých šelem.</a:t>
            </a:r>
            <a:r>
              <a:rPr lang="cs-CZ" sz="1600" dirty="0"/>
              <a:t> </a:t>
            </a:r>
            <a:r>
              <a:rPr lang="cs-CZ" sz="1600" b="1" dirty="0"/>
              <a:t>Zpřísnění podmínek </a:t>
            </a:r>
            <a:r>
              <a:rPr lang="cs-CZ" sz="1600" dirty="0"/>
              <a:t>by měla řešit mimo jiné </a:t>
            </a:r>
            <a:r>
              <a:rPr lang="cs-CZ" sz="1600" b="1" dirty="0"/>
              <a:t>novela zákona na ochranu zvířat proti </a:t>
            </a:r>
            <a:r>
              <a:rPr lang="cs-CZ" sz="1600" b="1" dirty="0" smtClean="0"/>
              <a:t>týrání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červnu až září 2018 </a:t>
            </a:r>
            <a:r>
              <a:rPr lang="cs-CZ" sz="1600" b="1" dirty="0"/>
              <a:t>mimořádná kontrola zaměřená na klecové chovy nosnic</a:t>
            </a:r>
            <a:r>
              <a:rPr lang="cs-CZ" sz="1600" dirty="0"/>
              <a:t>, zkontrolováno 47 </a:t>
            </a:r>
            <a:r>
              <a:rPr lang="cs-CZ" sz="1600" dirty="0" smtClean="0"/>
              <a:t>farem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2. Oblast </a:t>
            </a:r>
            <a:r>
              <a:rPr lang="cs-CZ" sz="2400" dirty="0" err="1" smtClean="0"/>
              <a:t>welfare</a:t>
            </a:r>
            <a:r>
              <a:rPr lang="cs-CZ" sz="2400" dirty="0" smtClean="0"/>
              <a:t> zvířat 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3074" name="Picture 2" descr="VÃ½sledek obrÃ¡zku pro l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232248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50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4320480" cy="48245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800" dirty="0" smtClean="0"/>
              <a:t>Nákazová </a:t>
            </a:r>
            <a:r>
              <a:rPr lang="cs-CZ" sz="1800" dirty="0"/>
              <a:t>situace </a:t>
            </a:r>
            <a:r>
              <a:rPr lang="cs-CZ" sz="1800" dirty="0" smtClean="0"/>
              <a:t>příznivější </a:t>
            </a:r>
            <a:r>
              <a:rPr lang="cs-CZ" sz="1800" dirty="0"/>
              <a:t>a klidnější než v roce </a:t>
            </a:r>
            <a:r>
              <a:rPr lang="cs-CZ" sz="1800" dirty="0" smtClean="0"/>
              <a:t>2017</a:t>
            </a:r>
            <a:endParaRPr lang="cs-CZ" sz="1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800" dirty="0"/>
              <a:t>D</a:t>
            </a:r>
            <a:r>
              <a:rPr lang="cs-CZ" sz="1800" dirty="0" smtClean="0"/>
              <a:t>uben 2018 </a:t>
            </a:r>
            <a:r>
              <a:rPr lang="cs-CZ" sz="1800" dirty="0"/>
              <a:t>– </a:t>
            </a:r>
            <a:r>
              <a:rPr lang="cs-CZ" sz="1800" b="1" dirty="0"/>
              <a:t>po 20 letech výskyt Newcastleské choroby v malochovu slepic v Šanově na Zlínsku</a:t>
            </a:r>
            <a:r>
              <a:rPr lang="cs-CZ" sz="1800" dirty="0"/>
              <a:t>. </a:t>
            </a:r>
            <a:r>
              <a:rPr lang="cs-CZ" sz="1800" b="1" dirty="0"/>
              <a:t>Ohnisko se podařilo rychle zdolat </a:t>
            </a:r>
            <a:r>
              <a:rPr lang="cs-CZ" sz="1800" dirty="0"/>
              <a:t>a od konce </a:t>
            </a:r>
            <a:r>
              <a:rPr lang="cs-CZ" sz="1800" dirty="0" smtClean="0"/>
              <a:t>července 2018 </a:t>
            </a:r>
            <a:r>
              <a:rPr lang="cs-CZ" sz="1800" b="1" dirty="0"/>
              <a:t>je ČR opět oficiálně prostá této </a:t>
            </a:r>
            <a:r>
              <a:rPr lang="cs-CZ" sz="1800" b="1" dirty="0" smtClean="0"/>
              <a:t>nákazy</a:t>
            </a:r>
            <a:endParaRPr lang="cs-CZ" sz="1800" b="1" dirty="0"/>
          </a:p>
          <a:p>
            <a:pPr>
              <a:lnSpc>
                <a:spcPct val="11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Od 23. 6. 2017 ČR oficiálně prostá </a:t>
            </a:r>
            <a:r>
              <a:rPr lang="cs-CZ" sz="1800" dirty="0" smtClean="0"/>
              <a:t>ptačí chřipky, </a:t>
            </a:r>
            <a:r>
              <a:rPr lang="cs-CZ" sz="1800" b="1" dirty="0"/>
              <a:t>v roce 2018 </a:t>
            </a:r>
            <a:r>
              <a:rPr lang="cs-CZ" sz="1800" dirty="0" smtClean="0"/>
              <a:t>se neobjevil </a:t>
            </a:r>
            <a:r>
              <a:rPr lang="cs-CZ" sz="1800" b="1" dirty="0" smtClean="0"/>
              <a:t>žádný </a:t>
            </a:r>
            <a:r>
              <a:rPr lang="cs-CZ" sz="1800" b="1" dirty="0"/>
              <a:t>případ ptačí </a:t>
            </a:r>
            <a:r>
              <a:rPr lang="cs-CZ" sz="1800" b="1" dirty="0" smtClean="0"/>
              <a:t>chřipky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3. Zdraví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06474"/>
            <a:ext cx="2971486" cy="40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628800"/>
            <a:ext cx="4320480" cy="48245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AMP v roce 2018 v ČR na ústupu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Loni jen 25 pozitivně testovaných divočáků</a:t>
            </a:r>
            <a:r>
              <a:rPr lang="cs-CZ" sz="1600" dirty="0" smtClean="0"/>
              <a:t>, o rok dříve jich bylo 205. </a:t>
            </a:r>
            <a:r>
              <a:rPr lang="cs-CZ" sz="1600" b="1" dirty="0" smtClean="0"/>
              <a:t>Poslední pozitivní nález z 15. 4. 2018.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Díky přijatým veterinárním </a:t>
            </a:r>
            <a:r>
              <a:rPr lang="cs-CZ" sz="1600" b="1" dirty="0"/>
              <a:t>opatřením se podařilo zabránit šíření a ochránit </a:t>
            </a:r>
            <a:r>
              <a:rPr lang="cs-CZ" sz="1600" b="1" dirty="0" smtClean="0"/>
              <a:t>chovy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SVS postupně zmírňuje </a:t>
            </a:r>
            <a:r>
              <a:rPr lang="cs-CZ" sz="1600" dirty="0" smtClean="0"/>
              <a:t>přijatá </a:t>
            </a:r>
            <a:r>
              <a:rPr lang="cs-CZ" sz="1600" b="1" dirty="0" smtClean="0"/>
              <a:t>mimořádná veterinární opatření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 smtClean="0"/>
              <a:t>ČR se stala jedinou zemí, kde se podařilo úspěšně likvidovat AMP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 smtClean="0"/>
              <a:t>Budeme usilovat, abychom </a:t>
            </a:r>
            <a:r>
              <a:rPr lang="cs-CZ" sz="1600" b="1" dirty="0" smtClean="0"/>
              <a:t>do konce dubna </a:t>
            </a:r>
            <a:r>
              <a:rPr lang="cs-CZ" sz="1600" dirty="0" smtClean="0"/>
              <a:t>byli oficiálně </a:t>
            </a:r>
            <a:r>
              <a:rPr lang="cs-CZ" sz="1600" b="1" dirty="0" smtClean="0"/>
              <a:t>zemí bez výskytu AMP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3. </a:t>
            </a:r>
            <a:r>
              <a:rPr lang="cs-CZ" sz="2400" dirty="0"/>
              <a:t>Z</a:t>
            </a:r>
            <a:r>
              <a:rPr lang="cs-CZ" sz="2400" dirty="0" smtClean="0"/>
              <a:t>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25383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7704856" cy="48245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400" dirty="0"/>
              <a:t>P</a:t>
            </a:r>
            <a:r>
              <a:rPr lang="cs-CZ" sz="1400" dirty="0" smtClean="0"/>
              <a:t>okračovaly </a:t>
            </a:r>
            <a:r>
              <a:rPr lang="cs-CZ" sz="1400" dirty="0"/>
              <a:t>programy pro tlumení a eradikaci některých </a:t>
            </a:r>
            <a:r>
              <a:rPr lang="cs-CZ" sz="1400" dirty="0" smtClean="0"/>
              <a:t>nákaz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dirty="0"/>
              <a:t>Národní ozdravovací program od </a:t>
            </a:r>
            <a:r>
              <a:rPr lang="cs-CZ" sz="1400" b="1" dirty="0"/>
              <a:t>infekční bovinní </a:t>
            </a:r>
            <a:r>
              <a:rPr lang="cs-CZ" sz="1400" b="1" dirty="0" err="1"/>
              <a:t>rinotracheitidy</a:t>
            </a:r>
            <a:r>
              <a:rPr lang="cs-CZ" sz="1400" b="1" dirty="0"/>
              <a:t> skotu (</a:t>
            </a:r>
            <a:r>
              <a:rPr lang="cs-CZ" sz="1400" b="1" dirty="0" smtClean="0"/>
              <a:t>IBR)</a:t>
            </a:r>
            <a:r>
              <a:rPr lang="cs-CZ" sz="1400" dirty="0"/>
              <a:t> </a:t>
            </a:r>
            <a:r>
              <a:rPr lang="cs-CZ" sz="1400" dirty="0" smtClean="0"/>
              <a:t>běžel </a:t>
            </a:r>
            <a:r>
              <a:rPr lang="cs-CZ" sz="1400" dirty="0"/>
              <a:t>11 </a:t>
            </a:r>
            <a:r>
              <a:rPr lang="cs-CZ" sz="1400" dirty="0" smtClean="0"/>
              <a:t>let, poslední </a:t>
            </a:r>
            <a:r>
              <a:rPr lang="cs-CZ" sz="1400" dirty="0"/>
              <a:t>dva roky probíhalo ozdravování </a:t>
            </a:r>
            <a:r>
              <a:rPr lang="cs-CZ" sz="1400" dirty="0" smtClean="0"/>
              <a:t>prostřednictvím </a:t>
            </a:r>
            <a:r>
              <a:rPr lang="cs-CZ" sz="1400" dirty="0"/>
              <a:t>nařízených mimořádných veterinárních </a:t>
            </a:r>
            <a:r>
              <a:rPr lang="cs-CZ" sz="1400" dirty="0" smtClean="0"/>
              <a:t>opatření. V průběhu roku </a:t>
            </a:r>
            <a:r>
              <a:rPr lang="cs-CZ" sz="1400" b="1" dirty="0" smtClean="0"/>
              <a:t>2019 chce SVS </a:t>
            </a:r>
            <a:r>
              <a:rPr lang="cs-CZ" sz="1400" b="1" dirty="0"/>
              <a:t>zažádat EK o přiznání statusu </a:t>
            </a:r>
            <a:r>
              <a:rPr lang="cs-CZ" sz="1400" b="1" dirty="0" smtClean="0"/>
              <a:t>země prosté této nákazy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b="1" dirty="0" smtClean="0"/>
              <a:t>Přiznání </a:t>
            </a:r>
            <a:r>
              <a:rPr lang="cs-CZ" sz="1400" b="1" dirty="0"/>
              <a:t>statusu </a:t>
            </a:r>
            <a:r>
              <a:rPr lang="cs-CZ" sz="1400" b="1" dirty="0" smtClean="0"/>
              <a:t>přinese </a:t>
            </a:r>
            <a:r>
              <a:rPr lang="cs-CZ" sz="1400" b="1" dirty="0"/>
              <a:t>ČR garanci vyšších zdravotních záruk </a:t>
            </a:r>
            <a:r>
              <a:rPr lang="cs-CZ" sz="1400" dirty="0"/>
              <a:t>pro dovážený skot </a:t>
            </a:r>
            <a:r>
              <a:rPr lang="cs-CZ" sz="1400" dirty="0" smtClean="0"/>
              <a:t>a </a:t>
            </a:r>
            <a:r>
              <a:rPr lang="cs-CZ" sz="1400" b="1" dirty="0"/>
              <a:t>zároveň otevře chovatelům další možnosti pro vývoz </a:t>
            </a:r>
            <a:r>
              <a:rPr lang="cs-CZ" sz="1400" b="1" dirty="0" smtClean="0"/>
              <a:t>zvířat</a:t>
            </a:r>
            <a:endParaRPr lang="cs-CZ" sz="14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b="1" dirty="0" smtClean="0"/>
              <a:t>Z </a:t>
            </a:r>
            <a:r>
              <a:rPr lang="cs-CZ" sz="1400" b="1" dirty="0"/>
              <a:t>výsledků programů </a:t>
            </a:r>
            <a:r>
              <a:rPr lang="cs-CZ" sz="1400" b="1" dirty="0" smtClean="0"/>
              <a:t>tlumení salmonel za </a:t>
            </a:r>
            <a:r>
              <a:rPr lang="cs-CZ" sz="1400" b="1" dirty="0"/>
              <a:t>rok 2018 </a:t>
            </a:r>
            <a:r>
              <a:rPr lang="cs-CZ" sz="1400" dirty="0"/>
              <a:t>lze konstatovat, že </a:t>
            </a:r>
            <a:r>
              <a:rPr lang="cs-CZ" sz="1400" dirty="0" smtClean="0"/>
              <a:t>jejich výskyt v </a:t>
            </a:r>
            <a:r>
              <a:rPr lang="cs-CZ" sz="1400" dirty="0"/>
              <a:t>chovech je stabilní a </a:t>
            </a:r>
            <a:r>
              <a:rPr lang="cs-CZ" sz="1400" dirty="0" smtClean="0"/>
              <a:t>výsledky jsou srovnatelné s rokem  2017</a:t>
            </a:r>
            <a:endParaRPr lang="cs-CZ" sz="1400" dirty="0"/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b="1" dirty="0" smtClean="0"/>
              <a:t>Nejčastější zdravotní problém </a:t>
            </a:r>
            <a:r>
              <a:rPr lang="cs-CZ" sz="1400" b="1" dirty="0"/>
              <a:t>českých včelstev -</a:t>
            </a:r>
            <a:r>
              <a:rPr lang="cs-CZ" sz="1400" b="1" dirty="0" smtClean="0"/>
              <a:t> </a:t>
            </a:r>
            <a:r>
              <a:rPr lang="cs-CZ" sz="1400" b="1" dirty="0"/>
              <a:t>mor včelího plodu.</a:t>
            </a:r>
            <a:r>
              <a:rPr lang="cs-CZ" sz="1400" dirty="0"/>
              <a:t> </a:t>
            </a:r>
            <a:r>
              <a:rPr lang="cs-CZ" sz="1400" dirty="0" smtClean="0"/>
              <a:t> Zlepšení </a:t>
            </a:r>
            <a:r>
              <a:rPr lang="cs-CZ" sz="1400" dirty="0"/>
              <a:t>situace </a:t>
            </a:r>
            <a:r>
              <a:rPr lang="cs-CZ" sz="1400" dirty="0" smtClean="0"/>
              <a:t>u této nákazy lze vyčíst ze srovnání výsledků v posledních dvou letech: 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FF0000"/>
                </a:solidFill>
              </a:rPr>
              <a:t>	</a:t>
            </a:r>
            <a:r>
              <a:rPr lang="cs-CZ" sz="1400" dirty="0" smtClean="0"/>
              <a:t>v roce 2017 </a:t>
            </a:r>
            <a:r>
              <a:rPr lang="cs-CZ" sz="1400" dirty="0"/>
              <a:t>– 152 případů, </a:t>
            </a:r>
            <a:endParaRPr lang="cs-CZ" sz="14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	</a:t>
            </a:r>
            <a:r>
              <a:rPr lang="cs-CZ" sz="1400" dirty="0" smtClean="0"/>
              <a:t>v</a:t>
            </a:r>
            <a:r>
              <a:rPr lang="cs-CZ" sz="1400" dirty="0"/>
              <a:t> roce </a:t>
            </a:r>
            <a:r>
              <a:rPr lang="cs-CZ" sz="1400" dirty="0" smtClean="0"/>
              <a:t>2018 – 113 případů. </a:t>
            </a:r>
            <a:endParaRPr lang="cs-CZ" sz="1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 smtClean="0"/>
              <a:t>       SVS loni řešila také 15 úhynů včelstev </a:t>
            </a:r>
            <a:r>
              <a:rPr lang="cs-CZ" sz="1400" dirty="0"/>
              <a:t>z </a:t>
            </a:r>
            <a:r>
              <a:rPr lang="cs-CZ" sz="1400" dirty="0" smtClean="0"/>
              <a:t>jiných </a:t>
            </a:r>
            <a:r>
              <a:rPr lang="cs-CZ" sz="1400" dirty="0"/>
              <a:t>než </a:t>
            </a:r>
            <a:r>
              <a:rPr lang="cs-CZ" sz="1400" dirty="0" smtClean="0"/>
              <a:t>infekčních důvodů</a:t>
            </a:r>
            <a:endParaRPr lang="cs-CZ" sz="1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dirty="0" smtClean="0"/>
              <a:t>SVS </a:t>
            </a:r>
            <a:r>
              <a:rPr lang="cs-CZ" sz="1400" dirty="0"/>
              <a:t>řešila v roce 2018 </a:t>
            </a:r>
            <a:r>
              <a:rPr lang="cs-CZ" sz="1400" b="1" dirty="0" smtClean="0"/>
              <a:t>sedm </a:t>
            </a:r>
            <a:r>
              <a:rPr lang="cs-CZ" sz="1400" b="1" dirty="0"/>
              <a:t>podezření na </a:t>
            </a:r>
            <a:r>
              <a:rPr lang="cs-CZ" sz="1400" b="1" dirty="0" err="1"/>
              <a:t>koi</a:t>
            </a:r>
            <a:r>
              <a:rPr lang="cs-CZ" sz="1400" b="1" dirty="0"/>
              <a:t> </a:t>
            </a:r>
            <a:r>
              <a:rPr lang="cs-CZ" sz="1400" b="1" dirty="0" err="1"/>
              <a:t>herpesvirózu</a:t>
            </a:r>
            <a:r>
              <a:rPr lang="cs-CZ" sz="1400" b="1" dirty="0"/>
              <a:t> kaprů</a:t>
            </a:r>
            <a:r>
              <a:rPr lang="cs-CZ" sz="1400" dirty="0"/>
              <a:t>. </a:t>
            </a:r>
            <a:r>
              <a:rPr lang="cs-CZ" sz="1400" dirty="0" smtClean="0"/>
              <a:t>Na </a:t>
            </a:r>
            <a:r>
              <a:rPr lang="cs-CZ" sz="1400" dirty="0"/>
              <a:t>Pardubicku </a:t>
            </a:r>
            <a:r>
              <a:rPr lang="cs-CZ" sz="1400" dirty="0" smtClean="0"/>
              <a:t>byla potvrzena </a:t>
            </a:r>
            <a:r>
              <a:rPr lang="cs-CZ" sz="1400" dirty="0"/>
              <a:t>dvě </a:t>
            </a:r>
            <a:r>
              <a:rPr lang="cs-CZ" sz="1400" dirty="0" smtClean="0"/>
              <a:t>ohniska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400" b="1" dirty="0" smtClean="0"/>
              <a:t>SVS se také zabývala 12 hromadnými úhyny ryb. </a:t>
            </a:r>
            <a:r>
              <a:rPr lang="cs-CZ" sz="1400" dirty="0" smtClean="0"/>
              <a:t>Nejčastější příčina úhynu - nedostatek </a:t>
            </a:r>
            <a:r>
              <a:rPr lang="cs-CZ" sz="1400" dirty="0"/>
              <a:t>kyslíku a </a:t>
            </a:r>
            <a:r>
              <a:rPr lang="cs-CZ" sz="1400" dirty="0" smtClean="0"/>
              <a:t>intoxikace amoniakem</a:t>
            </a:r>
            <a:endParaRPr lang="cs-CZ" sz="1400" b="1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 smtClean="0"/>
              <a:t>3. </a:t>
            </a:r>
            <a:r>
              <a:rPr lang="cs-CZ" sz="2400" dirty="0"/>
              <a:t>Z</a:t>
            </a:r>
            <a:r>
              <a:rPr lang="cs-CZ" sz="2400" dirty="0" smtClean="0"/>
              <a:t>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97578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782" y="1628800"/>
            <a:ext cx="4137570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ČR </a:t>
            </a:r>
            <a:r>
              <a:rPr lang="cs-CZ" sz="1600" b="1" dirty="0"/>
              <a:t>v loňském roce udržela </a:t>
            </a:r>
            <a:r>
              <a:rPr lang="cs-CZ" sz="1600" b="1" dirty="0" smtClean="0"/>
              <a:t>udělené nákazové statusy a v současnosti drží statusy země prosté</a:t>
            </a:r>
            <a:r>
              <a:rPr lang="cs-CZ" sz="1600" dirty="0" smtClean="0"/>
              <a:t>: </a:t>
            </a:r>
            <a:r>
              <a:rPr lang="cs-CZ" sz="1600" dirty="0"/>
              <a:t>vztekliny, tuberkulózy skotu, brucelózy a </a:t>
            </a:r>
            <a:r>
              <a:rPr lang="cs-CZ" sz="1600" dirty="0" err="1"/>
              <a:t>leukózy</a:t>
            </a:r>
            <a:r>
              <a:rPr lang="cs-CZ" sz="1600" dirty="0"/>
              <a:t> skotu, brucelózy ovcí, </a:t>
            </a:r>
            <a:r>
              <a:rPr lang="cs-CZ" sz="1600" dirty="0" err="1"/>
              <a:t>Aujeszkyho</a:t>
            </a:r>
            <a:r>
              <a:rPr lang="cs-CZ" sz="1600" dirty="0"/>
              <a:t> choroby prasat, slintavky a kulhavky a afrického moru koní, moru malých přežvýkavců a status země se zanedbatelným rizikem BSE. </a:t>
            </a:r>
            <a:r>
              <a:rPr lang="cs-CZ" sz="1600" dirty="0" smtClean="0"/>
              <a:t>V</a:t>
            </a:r>
            <a:r>
              <a:rPr lang="cs-CZ" sz="1600" dirty="0"/>
              <a:t>  roce 2016 byl ČR nově udělen status země prosté klasického moru </a:t>
            </a:r>
            <a:r>
              <a:rPr lang="cs-CZ" sz="1600" dirty="0" smtClean="0"/>
              <a:t>prasat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/>
              <a:t>Statusy napomáhají </a:t>
            </a:r>
            <a:r>
              <a:rPr lang="cs-CZ" sz="1600" b="1" dirty="0"/>
              <a:t>českým podnikatelům s otevíráním trhů ve třetích </a:t>
            </a:r>
            <a:r>
              <a:rPr lang="cs-CZ" sz="1600" b="1" dirty="0" smtClean="0"/>
              <a:t>zemích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</a:t>
            </a:r>
            <a:r>
              <a:rPr lang="cs-CZ" sz="2400" dirty="0" smtClean="0"/>
              <a:t>. Zdraví zvířat a nákazy</a:t>
            </a:r>
          </a:p>
          <a:p>
            <a:r>
              <a:rPr lang="cs-CZ" sz="2400" dirty="0" smtClean="0"/>
              <a:t>      </a:t>
            </a:r>
            <a:endParaRPr lang="cs-CZ" sz="2000" dirty="0"/>
          </a:p>
        </p:txBody>
      </p:sp>
      <p:pic>
        <p:nvPicPr>
          <p:cNvPr id="5122" name="Picture 2" descr="VÃ½sledek obrÃ¡zku pro The World Organisation for Animal Health (O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47206" cy="2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9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1451</TotalTime>
  <Words>716</Words>
  <Application>Microsoft Office PowerPoint</Application>
  <PresentationFormat>Předvádění na obrazovce (4:3)</PresentationFormat>
  <Paragraphs>180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SVS_sablona_PPT</vt:lpstr>
      <vt:lpstr>Tisková konference k výsledkům dozorové činnosti Státní veterinární správy  v roce 2018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Petr Majer</cp:lastModifiedBy>
  <cp:revision>134</cp:revision>
  <cp:lastPrinted>2019-01-22T14:55:30Z</cp:lastPrinted>
  <dcterms:created xsi:type="dcterms:W3CDTF">2017-10-23T09:31:24Z</dcterms:created>
  <dcterms:modified xsi:type="dcterms:W3CDTF">2019-01-23T11:25:59Z</dcterms:modified>
</cp:coreProperties>
</file>